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62"/>
  </p:notesMasterIdLst>
  <p:handoutMasterIdLst>
    <p:handoutMasterId r:id="rId63"/>
  </p:handoutMasterIdLst>
  <p:sldIdLst>
    <p:sldId id="256" r:id="rId2"/>
    <p:sldId id="469" r:id="rId3"/>
    <p:sldId id="384" r:id="rId4"/>
    <p:sldId id="425" r:id="rId5"/>
    <p:sldId id="426" r:id="rId6"/>
    <p:sldId id="435" r:id="rId7"/>
    <p:sldId id="436" r:id="rId8"/>
    <p:sldId id="437" r:id="rId9"/>
    <p:sldId id="438" r:id="rId10"/>
    <p:sldId id="470" r:id="rId11"/>
    <p:sldId id="420" r:id="rId12"/>
    <p:sldId id="417" r:id="rId13"/>
    <p:sldId id="427" r:id="rId14"/>
    <p:sldId id="439" r:id="rId15"/>
    <p:sldId id="337" r:id="rId16"/>
    <p:sldId id="471" r:id="rId17"/>
    <p:sldId id="472" r:id="rId18"/>
    <p:sldId id="473" r:id="rId19"/>
    <p:sldId id="444" r:id="rId20"/>
    <p:sldId id="474" r:id="rId21"/>
    <p:sldId id="475" r:id="rId22"/>
    <p:sldId id="428" r:id="rId23"/>
    <p:sldId id="345" r:id="rId24"/>
    <p:sldId id="476" r:id="rId25"/>
    <p:sldId id="477" r:id="rId26"/>
    <p:sldId id="478" r:id="rId27"/>
    <p:sldId id="479" r:id="rId28"/>
    <p:sldId id="480" r:id="rId29"/>
    <p:sldId id="445" r:id="rId30"/>
    <p:sldId id="446" r:id="rId31"/>
    <p:sldId id="447" r:id="rId32"/>
    <p:sldId id="481" r:id="rId33"/>
    <p:sldId id="429" r:id="rId34"/>
    <p:sldId id="448" r:id="rId35"/>
    <p:sldId id="482" r:id="rId36"/>
    <p:sldId id="449" r:id="rId37"/>
    <p:sldId id="450" r:id="rId38"/>
    <p:sldId id="451" r:id="rId39"/>
    <p:sldId id="452" r:id="rId40"/>
    <p:sldId id="421" r:id="rId41"/>
    <p:sldId id="453" r:id="rId42"/>
    <p:sldId id="418" r:id="rId43"/>
    <p:sldId id="430" r:id="rId44"/>
    <p:sldId id="454" r:id="rId45"/>
    <p:sldId id="455" r:id="rId46"/>
    <p:sldId id="457" r:id="rId47"/>
    <p:sldId id="456" r:id="rId48"/>
    <p:sldId id="431" r:id="rId49"/>
    <p:sldId id="458" r:id="rId50"/>
    <p:sldId id="483" r:id="rId51"/>
    <p:sldId id="422" r:id="rId52"/>
    <p:sldId id="419" r:id="rId53"/>
    <p:sldId id="432" r:id="rId54"/>
    <p:sldId id="484" r:id="rId55"/>
    <p:sldId id="485" r:id="rId56"/>
    <p:sldId id="460" r:id="rId57"/>
    <p:sldId id="461" r:id="rId58"/>
    <p:sldId id="462" r:id="rId59"/>
    <p:sldId id="463" r:id="rId60"/>
    <p:sldId id="467"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1pPr>
    <a:lvl2pPr marL="457200"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2pPr>
    <a:lvl3pPr marL="914400"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3pPr>
    <a:lvl4pPr marL="1371600"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4pPr>
    <a:lvl5pPr marL="1828800" algn="l" rtl="0" fontAlgn="base">
      <a:spcBef>
        <a:spcPct val="0"/>
      </a:spcBef>
      <a:spcAft>
        <a:spcPct val="0"/>
      </a:spcAft>
      <a:defRPr sz="2400" kern="1200">
        <a:solidFill>
          <a:schemeClr val="tx1"/>
        </a:solidFill>
        <a:latin typeface="Times New Roman" pitchFamily="-101" charset="0"/>
        <a:ea typeface="ＭＳ Ｐゴシック" pitchFamily="-101" charset="-128"/>
        <a:cs typeface="ＭＳ Ｐゴシック" pitchFamily="-101" charset="-128"/>
      </a:defRPr>
    </a:lvl5pPr>
    <a:lvl6pPr marL="22860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6pPr>
    <a:lvl7pPr marL="27432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7pPr>
    <a:lvl8pPr marL="32004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8pPr>
    <a:lvl9pPr marL="3657600" algn="l" defTabSz="457200" rtl="0" eaLnBrk="1" latinLnBrk="0" hangingPunct="1">
      <a:defRPr sz="2400" kern="1200">
        <a:solidFill>
          <a:schemeClr val="tx1"/>
        </a:solidFill>
        <a:latin typeface="Times New Roman" pitchFamily="-101" charset="0"/>
        <a:ea typeface="ＭＳ Ｐゴシック" pitchFamily="-101" charset="-128"/>
        <a:cs typeface="ＭＳ Ｐゴシック" pitchFamily="-10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A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5" autoAdjust="0"/>
    <p:restoredTop sz="96985" autoAdjust="0"/>
  </p:normalViewPr>
  <p:slideViewPr>
    <p:cSldViewPr>
      <p:cViewPr>
        <p:scale>
          <a:sx n="150" d="100"/>
          <a:sy n="150" d="100"/>
        </p:scale>
        <p:origin x="-512" y="-288"/>
      </p:cViewPr>
      <p:guideLst>
        <p:guide orient="horz" pos="3968"/>
        <p:guide orient="horz" pos="528"/>
        <p:guide pos="3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8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ea typeface="ＭＳ Ｐゴシック" charset="0"/>
                <a:cs typeface="ＭＳ Ｐゴシック" charset="0"/>
              </a:defRPr>
            </a:lvl1pPr>
          </a:lstStyle>
          <a:p>
            <a:pPr>
              <a:defRPr/>
            </a:pPr>
            <a:endParaRPr lang="en-US"/>
          </a:p>
        </p:txBody>
      </p:sp>
      <p:sp>
        <p:nvSpPr>
          <p:cNvPr id="1556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ea typeface="ＭＳ Ｐゴシック" charset="0"/>
                <a:cs typeface="ＭＳ Ｐゴシック" charset="0"/>
              </a:defRPr>
            </a:lvl1pPr>
          </a:lstStyle>
          <a:p>
            <a:pPr>
              <a:defRPr/>
            </a:pPr>
            <a:endParaRPr lang="en-US"/>
          </a:p>
        </p:txBody>
      </p:sp>
      <p:sp>
        <p:nvSpPr>
          <p:cNvPr id="1556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ea typeface="ＭＳ Ｐゴシック" charset="0"/>
                <a:cs typeface="ＭＳ Ｐゴシック" charset="0"/>
              </a:defRPr>
            </a:lvl1pPr>
          </a:lstStyle>
          <a:p>
            <a:pPr>
              <a:defRPr/>
            </a:pPr>
            <a:endParaRPr lang="en-US"/>
          </a:p>
        </p:txBody>
      </p:sp>
      <p:sp>
        <p:nvSpPr>
          <p:cNvPr id="1556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8E573B-7B96-A941-8E6F-8C72E3F7A528}" type="slidenum">
              <a:rPr lang="en-US"/>
              <a:pPr/>
              <a:t>‹#›</a:t>
            </a:fld>
            <a:endParaRPr lang="en-US"/>
          </a:p>
        </p:txBody>
      </p:sp>
    </p:spTree>
    <p:extLst>
      <p:ext uri="{BB962C8B-B14F-4D97-AF65-F5344CB8AC3E}">
        <p14:creationId xmlns:p14="http://schemas.microsoft.com/office/powerpoint/2010/main" val="36520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charset="0"/>
                <a:ea typeface="ＭＳ Ｐゴシック" charset="0"/>
                <a:cs typeface="ＭＳ Ｐゴシック" charset="0"/>
              </a:defRPr>
            </a:lvl1pPr>
          </a:lstStyle>
          <a:p>
            <a:pPr>
              <a:defRPr/>
            </a:pPr>
            <a:endParaRPr lang="en-US"/>
          </a:p>
        </p:txBody>
      </p:sp>
      <p:sp>
        <p:nvSpPr>
          <p:cNvPr id="860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charset="0"/>
                <a:ea typeface="ＭＳ Ｐゴシック" charset="0"/>
                <a:cs typeface="ＭＳ Ｐゴシック"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charset="0"/>
                <a:ea typeface="ＭＳ Ｐゴシック" charset="0"/>
                <a:cs typeface="ＭＳ Ｐゴシック" charset="0"/>
              </a:defRPr>
            </a:lvl1pPr>
          </a:lstStyle>
          <a:p>
            <a:pPr>
              <a:defRPr/>
            </a:pPr>
            <a:endParaRPr lang="en-US"/>
          </a:p>
        </p:txBody>
      </p:sp>
      <p:sp>
        <p:nvSpPr>
          <p:cNvPr id="860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82C92AD-A359-D543-B7AC-95628B9BCD2C}" type="slidenum">
              <a:rPr lang="en-US"/>
              <a:pPr/>
              <a:t>‹#›</a:t>
            </a:fld>
            <a:endParaRPr lang="en-US"/>
          </a:p>
        </p:txBody>
      </p:sp>
    </p:spTree>
    <p:extLst>
      <p:ext uri="{BB962C8B-B14F-4D97-AF65-F5344CB8AC3E}">
        <p14:creationId xmlns:p14="http://schemas.microsoft.com/office/powerpoint/2010/main" val="2507068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A8E381C-8CE0-B74E-AE93-2D89B73EF325}" type="slidenum">
              <a:rPr lang="en-US"/>
              <a:pPr/>
              <a:t>1</a:t>
            </a:fld>
            <a:endParaRPr lang="en-US"/>
          </a:p>
        </p:txBody>
      </p:sp>
      <p:sp>
        <p:nvSpPr>
          <p:cNvPr id="28674" name="Rectangle 1026"/>
          <p:cNvSpPr>
            <a:spLocks noGrp="1" noRot="1" noChangeAspect="1" noChangeArrowheads="1" noTextEdit="1"/>
          </p:cNvSpPr>
          <p:nvPr>
            <p:ph type="sldImg"/>
          </p:nvPr>
        </p:nvSpPr>
        <p:spPr>
          <a:ln/>
        </p:spPr>
      </p:sp>
      <p:sp>
        <p:nvSpPr>
          <p:cNvPr id="28675"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47C6D04B-E43B-1A4D-9505-2E738617120D}" type="slidenum">
              <a:rPr lang="en-US"/>
              <a:pPr/>
              <a:t>11</a:t>
            </a:fld>
            <a:endParaRPr lang="en-US"/>
          </a:p>
        </p:txBody>
      </p:sp>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E1AABD85-D7F0-134A-B3AF-E368F1A11085}" type="slidenum">
              <a:rPr lang="en-US"/>
              <a:pPr/>
              <a:t>12</a:t>
            </a:fld>
            <a:endParaRPr lang="en-US"/>
          </a:p>
        </p:txBody>
      </p:sp>
      <p:sp>
        <p:nvSpPr>
          <p:cNvPr id="49154" name="Rectangle 1026"/>
          <p:cNvSpPr>
            <a:spLocks noGrp="1" noRot="1" noChangeAspect="1" noChangeArrowheads="1" noTextEdit="1"/>
          </p:cNvSpPr>
          <p:nvPr>
            <p:ph type="sldImg"/>
          </p:nvPr>
        </p:nvSpPr>
        <p:spPr>
          <a:ln/>
        </p:spPr>
      </p:sp>
      <p:sp>
        <p:nvSpPr>
          <p:cNvPr id="49155"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3A3892D5-B822-B24C-AE2D-CC4A4C8B27EF}" type="slidenum">
              <a:rPr lang="en-US"/>
              <a:pPr/>
              <a:t>13</a:t>
            </a:fld>
            <a:endParaRPr lang="en-US"/>
          </a:p>
        </p:txBody>
      </p:sp>
      <p:sp>
        <p:nvSpPr>
          <p:cNvPr id="51202" name="Rectangle 1026"/>
          <p:cNvSpPr>
            <a:spLocks noGrp="1" noRot="1" noChangeAspect="1" noChangeArrowheads="1" noTextEdit="1"/>
          </p:cNvSpPr>
          <p:nvPr>
            <p:ph type="sldImg"/>
          </p:nvPr>
        </p:nvSpPr>
        <p:spPr>
          <a:ln/>
        </p:spPr>
      </p:sp>
      <p:sp>
        <p:nvSpPr>
          <p:cNvPr id="51203"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64D10EAD-7BD7-5948-8094-5C1A449FF770}" type="slidenum">
              <a:rPr lang="en-US"/>
              <a:pPr/>
              <a:t>14</a:t>
            </a:fld>
            <a:endParaRPr lang="en-US"/>
          </a:p>
        </p:txBody>
      </p:sp>
      <p:sp>
        <p:nvSpPr>
          <p:cNvPr id="53250" name="Rectangle 1026"/>
          <p:cNvSpPr>
            <a:spLocks noGrp="1" noRot="1" noChangeAspect="1" noChangeArrowheads="1" noTextEdit="1"/>
          </p:cNvSpPr>
          <p:nvPr>
            <p:ph type="sldImg"/>
          </p:nvPr>
        </p:nvSpPr>
        <p:spPr>
          <a:ln/>
        </p:spPr>
      </p:sp>
      <p:sp>
        <p:nvSpPr>
          <p:cNvPr id="53251"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75C44176-BB2A-C541-88DA-A67A4CA293EC}" type="slidenum">
              <a:rPr lang="en-US"/>
              <a:pPr/>
              <a:t>15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a:latin typeface="Arial" pitchFamily="-101" charset="0"/>
                <a:ea typeface="ＭＳ Ｐゴシック" pitchFamily="-101" charset="-128"/>
                <a:cs typeface="ＭＳ Ｐゴシック" pitchFamily="-101" charset="-128"/>
              </a:rPr>
              <a:t>Emphasize that at a great distance the lights would look like one light rather than two --- but we could still see them. (Students sometimes think that below a particular angular resolution we see nothing at all.)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75C44176-BB2A-C541-88DA-A67A4CA293EC}" type="slidenum">
              <a:rPr lang="en-US"/>
              <a:pPr/>
              <a:t>16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a:latin typeface="Arial" pitchFamily="-101" charset="0"/>
                <a:ea typeface="ＭＳ Ｐゴシック" pitchFamily="-101" charset="-128"/>
                <a:cs typeface="ＭＳ Ｐゴシック" pitchFamily="-101" charset="-128"/>
              </a:rPr>
              <a:t>Emphasize that at a great distance the lights would look like one light rather than two --- but we could still see them. (Students sometimes think that below a particular angular resolution we see nothing at all.)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D83A3BDF-ABA0-B54E-BDF5-BC672955567E}" type="slidenum">
              <a:rPr lang="en-US"/>
              <a:pPr/>
              <a:t>19</a:t>
            </a:fld>
            <a:endParaRPr lang="en-US"/>
          </a:p>
        </p:txBody>
      </p:sp>
      <p:sp>
        <p:nvSpPr>
          <p:cNvPr id="63490" name="Rectangle 1026"/>
          <p:cNvSpPr>
            <a:spLocks noGrp="1" noRot="1" noChangeAspect="1" noChangeArrowheads="1" noTextEdit="1"/>
          </p:cNvSpPr>
          <p:nvPr>
            <p:ph type="sldImg"/>
          </p:nvPr>
        </p:nvSpPr>
        <p:spPr>
          <a:ln/>
        </p:spPr>
      </p:sp>
      <p:sp>
        <p:nvSpPr>
          <p:cNvPr id="63491"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4DFC72D1-AFBF-B845-A649-452605996D60}" type="slidenum">
              <a:rPr lang="en-US"/>
              <a:pPr/>
              <a:t>22</a:t>
            </a:fld>
            <a:endParaRPr lang="en-US"/>
          </a:p>
        </p:txBody>
      </p:sp>
      <p:sp>
        <p:nvSpPr>
          <p:cNvPr id="65538" name="Rectangle 1026"/>
          <p:cNvSpPr>
            <a:spLocks noGrp="1" noRot="1" noChangeAspect="1" noChangeArrowheads="1" noTextEdit="1"/>
          </p:cNvSpPr>
          <p:nvPr>
            <p:ph type="sldImg"/>
          </p:nvPr>
        </p:nvSpPr>
        <p:spPr>
          <a:ln/>
        </p:spPr>
      </p:sp>
      <p:sp>
        <p:nvSpPr>
          <p:cNvPr id="65539"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CD52174-4F0B-8C43-ACDC-5EF2377B6A49}" type="slidenum">
              <a:rPr lang="en-US"/>
              <a:pPr/>
              <a:t>23</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CD52174-4F0B-8C43-ACDC-5EF2377B6A49}" type="slidenum">
              <a:rPr lang="en-US"/>
              <a:pPr/>
              <a:t>24</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1FB833B-520A-4B40-B4AD-7765E0F8C37C}" type="slidenum">
              <a:rPr lang="en-US" sz="1200"/>
              <a:pPr algn="r" eaLnBrk="0" hangingPunct="0"/>
              <a:t>2</a:t>
            </a:fld>
            <a:endParaRPr lang="en-US" sz="1200"/>
          </a:p>
        </p:txBody>
      </p:sp>
      <p:sp>
        <p:nvSpPr>
          <p:cNvPr id="164867" name="Rectangle 1026"/>
          <p:cNvSpPr>
            <a:spLocks noGrp="1" noRot="1" noChangeAspect="1" noChangeArrowheads="1" noTextEdit="1"/>
          </p:cNvSpPr>
          <p:nvPr>
            <p:ph type="sldImg"/>
          </p:nvPr>
        </p:nvSpPr>
        <p:spPr>
          <a:ln/>
        </p:spPr>
      </p:sp>
      <p:sp>
        <p:nvSpPr>
          <p:cNvPr id="164868"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CD52174-4F0B-8C43-ACDC-5EF2377B6A49}" type="slidenum">
              <a:rPr lang="en-US"/>
              <a:pPr/>
              <a:t>25</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CD52174-4F0B-8C43-ACDC-5EF2377B6A49}" type="slidenum">
              <a:rPr lang="en-US"/>
              <a:pPr/>
              <a:t>26</a:t>
            </a:fld>
            <a:endParaRPr lang="en-US"/>
          </a:p>
        </p:txBody>
      </p:sp>
      <p:sp>
        <p:nvSpPr>
          <p:cNvPr id="67586" name="Rectangle 1026"/>
          <p:cNvSpPr>
            <a:spLocks noGrp="1" noRot="1" noChangeAspect="1" noChangeArrowheads="1" noTextEdit="1"/>
          </p:cNvSpPr>
          <p:nvPr>
            <p:ph type="sldImg"/>
          </p:nvPr>
        </p:nvSpPr>
        <p:spPr>
          <a:ln/>
        </p:spPr>
      </p:sp>
      <p:sp>
        <p:nvSpPr>
          <p:cNvPr id="67587"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6FC229F1-8B65-574A-807B-C7D54D844FD2}" type="slidenum">
              <a:rPr lang="en-US"/>
              <a:pPr/>
              <a:t>29</a:t>
            </a:fld>
            <a:endParaRPr lang="en-US"/>
          </a:p>
        </p:txBody>
      </p:sp>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2ECB28A-3FEE-4A4A-BD0A-D651F0CA6B4E}" type="slidenum">
              <a:rPr lang="en-US"/>
              <a:pPr/>
              <a:t>30</a:t>
            </a:fld>
            <a:endParaRPr lang="en-US"/>
          </a:p>
        </p:txBody>
      </p:sp>
      <p:sp>
        <p:nvSpPr>
          <p:cNvPr id="71682" name="Rectangle 1026"/>
          <p:cNvSpPr>
            <a:spLocks noGrp="1" noRot="1" noChangeAspect="1" noChangeArrowheads="1" noTextEdit="1"/>
          </p:cNvSpPr>
          <p:nvPr>
            <p:ph type="sldImg"/>
          </p:nvPr>
        </p:nvSpPr>
        <p:spPr>
          <a:ln/>
        </p:spPr>
      </p:sp>
      <p:sp>
        <p:nvSpPr>
          <p:cNvPr id="71683"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9828B521-F892-9B42-AABC-341E4FFC9622}" type="slidenum">
              <a:rPr lang="en-US"/>
              <a:pPr/>
              <a:t>31</a:t>
            </a:fld>
            <a:endParaRPr lang="en-US"/>
          </a:p>
        </p:txBody>
      </p:sp>
      <p:sp>
        <p:nvSpPr>
          <p:cNvPr id="73730" name="Rectangle 1026"/>
          <p:cNvSpPr>
            <a:spLocks noGrp="1" noRot="1" noChangeAspect="1" noChangeArrowheads="1" noTextEdit="1"/>
          </p:cNvSpPr>
          <p:nvPr>
            <p:ph type="sldImg"/>
          </p:nvPr>
        </p:nvSpPr>
        <p:spPr>
          <a:ln/>
        </p:spPr>
      </p:sp>
      <p:sp>
        <p:nvSpPr>
          <p:cNvPr id="73731" name="Rectangle 1027"/>
          <p:cNvSpPr>
            <a:spLocks noGrp="1" noChangeArrowheads="1"/>
          </p:cNvSpPr>
          <p:nvPr>
            <p:ph type="body" idx="1"/>
          </p:nvPr>
        </p:nvSpPr>
        <p:spPr>
          <a:noFill/>
          <a:ln/>
        </p:spPr>
        <p:txBody>
          <a:bodyPr/>
          <a:lstStyle/>
          <a:p>
            <a:pPr eaLnBrk="1" hangingPunct="1"/>
            <a:r>
              <a:rPr lang="en-US">
                <a:latin typeface="Arial" pitchFamily="-101" charset="0"/>
                <a:ea typeface="ＭＳ Ｐゴシック" pitchFamily="-101" charset="-128"/>
                <a:cs typeface="ＭＳ Ｐゴシック" pitchFamily="-101" charset="-128"/>
              </a:rPr>
              <a:t>Point students' attention to the human in the middle of the Keck mirror!</a:t>
            </a:r>
          </a:p>
          <a:p>
            <a:pPr eaLnBrk="1" hangingPunct="1"/>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EBB5170B-2E2E-8549-86BA-FBDABC0CBC04}" type="slidenum">
              <a:rPr lang="en-US"/>
              <a:pPr/>
              <a:t>33</a:t>
            </a:fld>
            <a:endParaRPr lang="en-US"/>
          </a:p>
        </p:txBody>
      </p:sp>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D163E0AD-EFB1-0441-838A-F6061A48980A}" type="slidenum">
              <a:rPr lang="en-US"/>
              <a:pPr/>
              <a:t>34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44AF30DC-40E3-5640-AC0F-661BDE6E3DC3}" type="slidenum">
              <a:rPr lang="en-US"/>
              <a:pPr/>
              <a:t>36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454C030-2570-5742-B19D-7580B0791472}" type="slidenum">
              <a:rPr lang="en-US"/>
              <a:pPr/>
              <a:t>37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C3F29EDE-A3A5-7C4E-A70C-F8E9B4616852}" type="slidenum">
              <a:rPr lang="en-US"/>
              <a:pPr/>
              <a:t>38</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02CD673-F80E-214B-94BD-7A979D7DE9D8}" type="slidenum">
              <a:rPr lang="en-US"/>
              <a:pPr/>
              <a:t>3</a:t>
            </a:fld>
            <a:endParaRPr lang="en-US"/>
          </a:p>
        </p:txBody>
      </p:sp>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155D9141-40B6-9B44-8E38-34AACD91D8AD}" type="slidenum">
              <a:rPr lang="en-US"/>
              <a:pPr/>
              <a:t>39</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F032C924-91AC-F943-968A-31884249AD0C}" type="slidenum">
              <a:rPr lang="en-US"/>
              <a:pPr/>
              <a:t>40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8F1C637F-1116-674D-94FC-73E0F58651D1}" type="slidenum">
              <a:rPr lang="en-US"/>
              <a:pPr/>
              <a:t>41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CE6027E8-5ACE-6849-AD3A-54E2AB3C61AF}" type="slidenum">
              <a:rPr lang="en-US"/>
              <a:pPr/>
              <a:t>42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C810598-F5BF-E848-9178-6A18E06719A8}" type="slidenum">
              <a:rPr lang="en-US"/>
              <a:pPr/>
              <a:t>43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E9303640-4311-B141-9A8C-4BD1B36FD447}" type="slidenum">
              <a:rPr lang="en-US"/>
              <a:pPr/>
              <a:t>44</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C27E9B9-3E1C-364C-B98A-2F0E5240C0C3}" type="slidenum">
              <a:rPr lang="en-US"/>
              <a:pPr/>
              <a:t>45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A32DAEAF-E9F6-9941-99C8-0840975434B8}" type="slidenum">
              <a:rPr lang="en-US"/>
              <a:pPr/>
              <a:t>46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08E08487-8E3A-2B4A-92AF-7FA7C10AD54E}" type="slidenum">
              <a:rPr lang="en-US"/>
              <a:pPr/>
              <a:t>47</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BF0A044-4E38-FE45-95D5-364D0562516B}" type="slidenum">
              <a:rPr lang="en-US"/>
              <a:pPr/>
              <a:t>48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86A76049-5615-7246-9496-7FE3CD082E34}" type="slidenum">
              <a:rPr lang="en-US"/>
              <a:pPr/>
              <a:t>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2E8A2CD-ABCF-C243-81D9-F35356273ECA}" type="slidenum">
              <a:rPr lang="en-US"/>
              <a:pPr/>
              <a:t>49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2E8A2CD-ABCF-C243-81D9-F35356273ECA}" type="slidenum">
              <a:rPr lang="en-US"/>
              <a:pPr/>
              <a:t>50</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9F748877-D56F-BB44-A721-3BFA5D9335F3}" type="slidenum">
              <a:rPr lang="en-US"/>
              <a:pPr/>
              <a:t>51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76652671-C751-784C-BC50-B65B5B4A9E9B}" type="slidenum">
              <a:rPr lang="en-US"/>
              <a:pPr/>
              <a:t>52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26583899-E7D0-924A-84BD-3ED84B50EF0D}" type="slidenum">
              <a:rPr lang="en-US"/>
              <a:pPr/>
              <a:t>53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5B26DCD4-9080-7845-91A3-267981760C83}" type="slidenum">
              <a:rPr lang="en-US"/>
              <a:pPr/>
              <a:t>56</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2701775C-F121-624C-AC60-8CF6F5F84BF5}" type="slidenum">
              <a:rPr lang="en-US"/>
              <a:pPr/>
              <a:t>57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A2616C43-889F-BE4F-BEE8-ADC73A36DFFE}" type="slidenum">
              <a:rPr lang="en-US"/>
              <a:pPr/>
              <a:t>58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D5E55D75-5136-C94F-8E26-FE42C5CF4B2E}" type="slidenum">
              <a:rPr lang="en-US"/>
              <a:pPr/>
              <a:t>59</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A660BBEA-AF2F-3B40-93E9-FC8D21818AAC}" type="slidenum">
              <a:rPr lang="en-US" sz="1200"/>
              <a:pPr algn="r" eaLnBrk="0" hangingPunct="0"/>
              <a:t>60</a:t>
            </a:fld>
            <a:endParaRPr lang="en-US" sz="1200"/>
          </a:p>
        </p:txBody>
      </p:sp>
      <p:sp>
        <p:nvSpPr>
          <p:cNvPr id="135170" name="Rectangle 2"/>
          <p:cNvSpPr>
            <a:spLocks noGrp="1" noRot="1" noChangeAspect="1" noChangeArrowheads="1" noTextEdit="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5955E77-322B-CD4F-A65E-EF9E43B0DB05}" type="slidenum">
              <a:rPr lang="en-US"/>
              <a:pPr/>
              <a:t>5</a:t>
            </a:fld>
            <a:endParaRPr lang="en-US"/>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F777EC6-2E16-CB40-88DD-88E44EC0BCF7}" type="slidenum">
              <a:rPr lang="en-US"/>
              <a:pPr/>
              <a:t>6</a:t>
            </a:fld>
            <a:endParaRPr lang="en-US"/>
          </a:p>
        </p:txBody>
      </p:sp>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0D3D0F9-0ADA-9E4A-BFF4-8275889138A3}" type="slidenum">
              <a:rPr lang="en-US"/>
              <a:pPr/>
              <a:t>7</a:t>
            </a:fld>
            <a:endParaRPr lang="en-US"/>
          </a:p>
        </p:txBody>
      </p:sp>
      <p:sp>
        <p:nvSpPr>
          <p:cNvPr id="38914" name="Rectangle 1026"/>
          <p:cNvSpPr>
            <a:spLocks noGrp="1" noRot="1" noChangeAspect="1" noChangeArrowheads="1" noTextEdit="1"/>
          </p:cNvSpPr>
          <p:nvPr>
            <p:ph type="sldImg"/>
          </p:nvPr>
        </p:nvSpPr>
        <p:spPr>
          <a:ln/>
        </p:spPr>
      </p:sp>
      <p:sp>
        <p:nvSpPr>
          <p:cNvPr id="38915"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5E2BCFBF-7331-2E48-8C26-6B98E27AC6B3}" type="slidenum">
              <a:rPr lang="en-US"/>
              <a:pPr/>
              <a:t>8</a:t>
            </a:fld>
            <a:endParaRPr lang="en-US"/>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p:spPr>
        <p:txBody>
          <a:bodyPr/>
          <a:lstStyle/>
          <a:p>
            <a:pPr eaLnBrk="1" hangingPunct="1"/>
            <a:endParaRPr lang="en-US">
              <a:latin typeface="Times" pitchFamily="-101" charset="0"/>
              <a:ea typeface="ＭＳ Ｐゴシック" pitchFamily="-101" charset="-128"/>
              <a:cs typeface="ＭＳ Ｐゴシック" pitchFamily="-10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64E3823A-027D-594B-8FD0-EBCB22304133}" type="slidenum">
              <a:rPr lang="en-US"/>
              <a:pPr/>
              <a:t>9</a:t>
            </a:fld>
            <a:endParaRPr lang="en-US"/>
          </a:p>
        </p:txBody>
      </p:sp>
      <p:sp>
        <p:nvSpPr>
          <p:cNvPr id="43010" name="Rectangle 1026"/>
          <p:cNvSpPr>
            <a:spLocks noGrp="1" noRot="1" noChangeAspect="1" noChangeArrowheads="1" noTextEdit="1"/>
          </p:cNvSpPr>
          <p:nvPr>
            <p:ph type="sldImg"/>
          </p:nvPr>
        </p:nvSpPr>
        <p:spPr>
          <a:ln/>
        </p:spPr>
      </p:sp>
      <p:sp>
        <p:nvSpPr>
          <p:cNvPr id="43011" name="Rectangle 1027"/>
          <p:cNvSpPr>
            <a:spLocks noGrp="1" noChangeArrowheads="1"/>
          </p:cNvSpPr>
          <p:nvPr>
            <p:ph type="body" idx="1"/>
          </p:nvPr>
        </p:nvSpPr>
        <p:spPr>
          <a:noFill/>
          <a:ln/>
        </p:spPr>
        <p:txBody>
          <a:bodyPr/>
          <a:lstStyle/>
          <a:p>
            <a:pPr eaLnBrk="1" hangingPunct="1"/>
            <a:r>
              <a:rPr lang="en-US">
                <a:latin typeface="Arial" pitchFamily="-101" charset="0"/>
                <a:ea typeface="ＭＳ Ｐゴシック" pitchFamily="-101" charset="-128"/>
                <a:cs typeface="ＭＳ Ｐゴシック" pitchFamily="-101" charset="-128"/>
              </a:rPr>
              <a:t>Note that the text in the book does not mention CCDs, though figure 6.6 still makes reference to them. This should be mentioned to students.</a:t>
            </a:r>
          </a:p>
          <a:p>
            <a:pPr eaLnBrk="1" hangingPunct="1"/>
            <a:endParaRPr lang="en-US">
              <a:latin typeface="Arial" pitchFamily="-101" charset="0"/>
              <a:ea typeface="ＭＳ Ｐゴシック" pitchFamily="-101" charset="-128"/>
              <a:cs typeface="ＭＳ Ｐゴシック" pitchFamily="-10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365125" y="3124200"/>
            <a:ext cx="6569075" cy="641350"/>
          </a:xfrm>
        </p:spPr>
        <p:txBody>
          <a:bodyPr lIns="91440"/>
          <a:lstStyle>
            <a:lvl1pPr>
              <a:defRPr sz="3600">
                <a:solidFill>
                  <a:schemeClr val="tx1"/>
                </a:solidFill>
              </a:defRPr>
            </a:lvl1pPr>
          </a:lstStyle>
          <a:p>
            <a:r>
              <a:rPr lang="en-US"/>
              <a:t>Click to edit Master title style</a:t>
            </a:r>
          </a:p>
        </p:txBody>
      </p:sp>
      <p:sp>
        <p:nvSpPr>
          <p:cNvPr id="177155" name="Rectangle 3"/>
          <p:cNvSpPr>
            <a:spLocks noGrp="1" noChangeArrowheads="1"/>
          </p:cNvSpPr>
          <p:nvPr>
            <p:ph type="subTitle" idx="1"/>
          </p:nvPr>
        </p:nvSpPr>
        <p:spPr>
          <a:xfrm>
            <a:off x="365125" y="3811588"/>
            <a:ext cx="6569075" cy="396875"/>
          </a:xfrm>
        </p:spPr>
        <p:txBody>
          <a:bodyPr>
            <a:spAutoFit/>
          </a:bodyPr>
          <a:lstStyle>
            <a:lvl1pPr marL="0" indent="0">
              <a:buFontTx/>
              <a:buNone/>
              <a:defRPr sz="2000"/>
            </a:lvl1pPr>
          </a:lstStyle>
          <a:p>
            <a:r>
              <a:rPr lang="en-US"/>
              <a:t>Click to edit Master subtitle style</a:t>
            </a:r>
          </a:p>
        </p:txBody>
      </p:sp>
      <p:sp>
        <p:nvSpPr>
          <p:cNvPr id="177156" name="Rectangle 4"/>
          <p:cNvSpPr>
            <a:spLocks noChangeArrowheads="1"/>
          </p:cNvSpPr>
          <p:nvPr/>
        </p:nvSpPr>
        <p:spPr bwMode="auto">
          <a:xfrm>
            <a:off x="0" y="0"/>
            <a:ext cx="9144000" cy="609600"/>
          </a:xfrm>
          <a:prstGeom prst="rect">
            <a:avLst/>
          </a:prstGeom>
          <a:solidFill>
            <a:srgbClr val="30588C"/>
          </a:solidFill>
          <a:ln w="9525">
            <a:noFill/>
            <a:miter lim="800000"/>
            <a:headEnd/>
            <a:tailEnd/>
          </a:ln>
          <a:effectLst/>
        </p:spPr>
        <p:txBody>
          <a:bodyPr wrap="none" anchor="ctr">
            <a:prstTxWarp prst="textNoShape">
              <a:avLst/>
            </a:prstTxWarp>
          </a:bodyPr>
          <a:lstStyle/>
          <a:p>
            <a:pPr algn="ctr" eaLnBrk="0" hangingPunct="0"/>
            <a:endParaRPr lang="en-US">
              <a:solidFill>
                <a:schemeClr val="accent1"/>
              </a:solidFill>
              <a:latin typeface="Arial" pitchFamily="-101" charset="0"/>
            </a:endParaRPr>
          </a:p>
        </p:txBody>
      </p:sp>
      <p:sp>
        <p:nvSpPr>
          <p:cNvPr id="177157" name="Text Box 5"/>
          <p:cNvSpPr txBox="1">
            <a:spLocks noChangeArrowheads="1"/>
          </p:cNvSpPr>
          <p:nvPr/>
        </p:nvSpPr>
        <p:spPr bwMode="auto">
          <a:xfrm>
            <a:off x="365125" y="44450"/>
            <a:ext cx="80010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bg1"/>
                </a:solidFill>
                <a:latin typeface="Arial" pitchFamily="-101" charset="0"/>
              </a:rPr>
              <a:t>Chapter 6 Lecture</a:t>
            </a:r>
          </a:p>
        </p:txBody>
      </p:sp>
      <p:sp>
        <p:nvSpPr>
          <p:cNvPr id="177158" name="Rectangle 6"/>
          <p:cNvSpPr>
            <a:spLocks noGrp="1" noChangeArrowheads="1"/>
          </p:cNvSpPr>
          <p:nvPr>
            <p:ph type="ftr" sz="quarter" idx="3"/>
          </p:nvPr>
        </p:nvSpPr>
        <p:spPr/>
        <p:txBody>
          <a:bodyPr/>
          <a:lstStyle>
            <a:lvl1pPr>
              <a:defRPr/>
            </a:lvl1pPr>
          </a:lstStyle>
          <a:p>
            <a:r>
              <a:rPr lang="en-GB"/>
              <a:t>© 2014 Pearson Education, Inc.</a:t>
            </a:r>
          </a:p>
        </p:txBody>
      </p:sp>
      <p:pic>
        <p:nvPicPr>
          <p:cNvPr id="177159" name="Picture 7" descr="BENN9552_07_ecat"/>
          <p:cNvPicPr>
            <a:picLocks noChangeAspect="1" noChangeArrowheads="1"/>
          </p:cNvPicPr>
          <p:nvPr/>
        </p:nvPicPr>
        <p:blipFill>
          <a:blip r:embed="rId2"/>
          <a:srcRect/>
          <a:stretch>
            <a:fillRect/>
          </a:stretch>
        </p:blipFill>
        <p:spPr bwMode="auto">
          <a:xfrm>
            <a:off x="5064125" y="1781175"/>
            <a:ext cx="3857625" cy="4937125"/>
          </a:xfrm>
          <a:prstGeom prst="rect">
            <a:avLst/>
          </a:prstGeom>
          <a:noFill/>
          <a:effectLst>
            <a:outerShdw blurRad="63500" dist="35921" dir="2700000" algn="ctr" rotWithShape="0">
              <a:srgbClr val="000000">
                <a:alpha val="74998"/>
              </a:srgbClr>
            </a:outerShdw>
          </a:effectLst>
        </p:spPr>
      </p:pic>
      <p:sp>
        <p:nvSpPr>
          <p:cNvPr id="177160" name="Text Box 8"/>
          <p:cNvSpPr txBox="1">
            <a:spLocks noChangeArrowheads="1"/>
          </p:cNvSpPr>
          <p:nvPr/>
        </p:nvSpPr>
        <p:spPr bwMode="auto">
          <a:xfrm>
            <a:off x="457200" y="881063"/>
            <a:ext cx="8448675" cy="646331"/>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3600" b="1" dirty="0">
                <a:latin typeface="Arial" pitchFamily="-101" charset="0"/>
              </a:rPr>
              <a:t>The Cosmic </a:t>
            </a:r>
            <a:r>
              <a:rPr lang="en-US" sz="3600" b="1" dirty="0" smtClean="0">
                <a:latin typeface="Arial" pitchFamily="-101" charset="0"/>
              </a:rPr>
              <a:t>Perspective</a:t>
            </a:r>
            <a:endParaRPr lang="en-US" sz="3600" b="1" dirty="0">
              <a:latin typeface="Arial" pitchFamily="-101"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bwMode="auto">
          <a:xfrm>
            <a:off x="0" y="0"/>
            <a:ext cx="9144000" cy="579438"/>
          </a:xfrm>
          <a:prstGeom prst="rect">
            <a:avLst/>
          </a:prstGeom>
          <a:noFill/>
          <a:ln w="9525">
            <a:noFill/>
            <a:miter lim="800000"/>
            <a:headEnd/>
            <a:tailEnd/>
          </a:ln>
          <a:effec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176131" name="Rectangle 3"/>
          <p:cNvSpPr>
            <a:spLocks noGrp="1" noChangeArrowheads="1"/>
          </p:cNvSpPr>
          <p:nvPr>
            <p:ph type="body" idx="1"/>
          </p:nvPr>
        </p:nvSpPr>
        <p:spPr bwMode="auto">
          <a:xfrm>
            <a:off x="365125" y="1141413"/>
            <a:ext cx="8229600" cy="510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6132" name="Rectangle 4"/>
          <p:cNvSpPr>
            <a:spLocks noGrp="1" noChangeArrowheads="1"/>
          </p:cNvSpPr>
          <p:nvPr>
            <p:ph type="ftr" sz="quarter" idx="3"/>
          </p:nvPr>
        </p:nvSpPr>
        <p:spPr bwMode="gray">
          <a:xfrm>
            <a:off x="87313" y="6613525"/>
            <a:ext cx="539908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mn-lt"/>
                <a:ea typeface="+mj-ea"/>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rtl="0" fontAlgn="base">
        <a:spcBef>
          <a:spcPct val="50000"/>
        </a:spcBef>
        <a:spcAft>
          <a:spcPct val="0"/>
        </a:spcAft>
        <a:defRPr sz="3200" b="1">
          <a:solidFill>
            <a:srgbClr val="30588C"/>
          </a:solidFill>
          <a:latin typeface="+mj-lt"/>
          <a:ea typeface="+mj-ea"/>
          <a:cs typeface="+mj-cs"/>
        </a:defRPr>
      </a:lvl1pPr>
      <a:lvl2pPr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2pPr>
      <a:lvl3pPr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3pPr>
      <a:lvl4pPr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4pPr>
      <a:lvl5pPr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5pPr>
      <a:lvl6pPr marL="457200"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6pPr>
      <a:lvl7pPr marL="914400"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7pPr>
      <a:lvl8pPr marL="1371600"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8pPr>
      <a:lvl9pPr marL="1828800" algn="l" rtl="0" fontAlgn="base">
        <a:spcBef>
          <a:spcPct val="50000"/>
        </a:spcBef>
        <a:spcAft>
          <a:spcPct val="0"/>
        </a:spcAft>
        <a:defRPr sz="3200" b="1">
          <a:solidFill>
            <a:srgbClr val="30588C"/>
          </a:solidFill>
          <a:latin typeface="Arial" pitchFamily="-101" charset="0"/>
          <a:ea typeface="Arial" pitchFamily="-101" charset="0"/>
          <a:cs typeface="Arial" pitchFamily="-101"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0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0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3.bin"/><Relationship Id="rId5"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IF_06_13_ImageColorFilter.htm" TargetMode="External"/><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hyperlink" Target="IF_06_22_LightAbsorp.htm" TargetMode="External"/><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3"/>
          </p:nvPr>
        </p:nvSpPr>
        <p:spPr/>
        <p:txBody>
          <a:bodyPr/>
          <a:lstStyle/>
          <a:p>
            <a:r>
              <a:rPr lang="en-GB"/>
              <a:t>© 2014 Pearson Education, Inc.</a:t>
            </a:r>
          </a:p>
        </p:txBody>
      </p:sp>
      <p:sp>
        <p:nvSpPr>
          <p:cNvPr id="27653" name="Rectangle 5"/>
          <p:cNvSpPr>
            <a:spLocks noGrp="1" noChangeArrowheads="1"/>
          </p:cNvSpPr>
          <p:nvPr>
            <p:ph type="ctrTitle"/>
          </p:nvPr>
        </p:nvSpPr>
        <p:spPr>
          <a:xfrm>
            <a:off x="365125" y="2833688"/>
            <a:ext cx="4740275" cy="1190625"/>
          </a:xfrm>
          <a:noFill/>
          <a:ln/>
        </p:spPr>
        <p:txBody>
          <a:bodyPr/>
          <a:lstStyle/>
          <a:p>
            <a:r>
              <a:rPr lang="en-US"/>
              <a:t>Telescopes</a:t>
            </a:r>
            <a:br>
              <a:rPr lang="en-US"/>
            </a:br>
            <a:r>
              <a:rPr lang="en-US"/>
              <a:t>Portals of Discovery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5" name="TextBox 4"/>
          <p:cNvSpPr txBox="1"/>
          <p:nvPr/>
        </p:nvSpPr>
        <p:spPr>
          <a:xfrm>
            <a:off x="609600" y="914400"/>
            <a:ext cx="8001000" cy="3046988"/>
          </a:xfrm>
          <a:prstGeom prst="rect">
            <a:avLst/>
          </a:prstGeom>
          <a:noFill/>
        </p:spPr>
        <p:txBody>
          <a:bodyPr wrap="square" rtlCol="0">
            <a:spAutoFit/>
          </a:bodyPr>
          <a:lstStyle/>
          <a:p>
            <a:r>
              <a:rPr lang="en-US" b="0" dirty="0" smtClean="0">
                <a:solidFill>
                  <a:srgbClr val="000000"/>
                </a:solidFill>
              </a:rPr>
              <a:t>To understand telescopes we need to discuss </a:t>
            </a:r>
            <a:r>
              <a:rPr lang="en-US" dirty="0" smtClean="0">
                <a:solidFill>
                  <a:srgbClr val="000000"/>
                </a:solidFill>
              </a:rPr>
              <a:t>refraction.</a:t>
            </a:r>
          </a:p>
          <a:p>
            <a:endParaRPr lang="en-US" b="0" dirty="0" smtClean="0">
              <a:solidFill>
                <a:srgbClr val="000000"/>
              </a:solidFill>
            </a:endParaRPr>
          </a:p>
          <a:p>
            <a:r>
              <a:rPr lang="en-US" b="1" dirty="0" smtClean="0">
                <a:solidFill>
                  <a:srgbClr val="000000"/>
                </a:solidFill>
              </a:rPr>
              <a:t>Refraction</a:t>
            </a:r>
            <a:r>
              <a:rPr lang="en-US" b="0" dirty="0" smtClean="0">
                <a:solidFill>
                  <a:srgbClr val="000000"/>
                </a:solidFill>
              </a:rPr>
              <a:t> is the change in direction of light due to a change in its speed. This usually happens when light goes from one type of medium to another.</a:t>
            </a:r>
          </a:p>
          <a:p>
            <a:endParaRPr lang="en-US" b="0" dirty="0" smtClean="0">
              <a:solidFill>
                <a:srgbClr val="000000"/>
              </a:solidFill>
            </a:endParaRPr>
          </a:p>
          <a:p>
            <a:r>
              <a:rPr lang="en-US" b="0" dirty="0" smtClean="0">
                <a:solidFill>
                  <a:srgbClr val="000000"/>
                </a:solidFill>
              </a:rPr>
              <a:t>Refraction is described by </a:t>
            </a:r>
            <a:r>
              <a:rPr lang="en-US" b="1" dirty="0" smtClean="0">
                <a:solidFill>
                  <a:srgbClr val="000000"/>
                </a:solidFill>
              </a:rPr>
              <a:t>Snell's law</a:t>
            </a:r>
            <a:r>
              <a:rPr lang="en-US" b="0" dirty="0" smtClean="0">
                <a:solidFill>
                  <a:srgbClr val="000000"/>
                </a:solidFill>
              </a:rPr>
              <a:t>, which states that the angle of incidence θ</a:t>
            </a:r>
            <a:r>
              <a:rPr lang="en-US" b="0" baseline="-25000" dirty="0" smtClean="0">
                <a:solidFill>
                  <a:srgbClr val="000000"/>
                </a:solidFill>
              </a:rPr>
              <a:t>1</a:t>
            </a:r>
            <a:r>
              <a:rPr lang="en-US" b="0" dirty="0" smtClean="0">
                <a:solidFill>
                  <a:srgbClr val="000000"/>
                </a:solidFill>
              </a:rPr>
              <a:t> is related to the angle of refraction θ</a:t>
            </a:r>
            <a:r>
              <a:rPr lang="en-US" b="0" baseline="-25000" dirty="0" smtClean="0">
                <a:solidFill>
                  <a:srgbClr val="000000"/>
                </a:solidFill>
              </a:rPr>
              <a:t>2</a:t>
            </a:r>
            <a:r>
              <a:rPr lang="en-US" b="0" dirty="0" smtClean="0">
                <a:solidFill>
                  <a:srgbClr val="000000"/>
                </a:solidFill>
              </a:rPr>
              <a:t> by:</a:t>
            </a:r>
          </a:p>
        </p:txBody>
      </p:sp>
      <p:graphicFrame>
        <p:nvGraphicFramePr>
          <p:cNvPr id="6" name="Object 5"/>
          <p:cNvGraphicFramePr>
            <a:graphicFrameLocks noChangeAspect="1"/>
          </p:cNvGraphicFramePr>
          <p:nvPr/>
        </p:nvGraphicFramePr>
        <p:xfrm>
          <a:off x="762000" y="4325938"/>
          <a:ext cx="3965575" cy="1846262"/>
        </p:xfrm>
        <a:graphic>
          <a:graphicData uri="http://schemas.openxmlformats.org/presentationml/2006/ole">
            <mc:AlternateContent xmlns:mc="http://schemas.openxmlformats.org/markup-compatibility/2006">
              <mc:Choice xmlns:v="urn:schemas-microsoft-com:vml" Requires="v">
                <p:oleObj spid="_x0000_s191492" name="Equation" r:id="rId3" imgW="2209800" imgH="1028700" progId="Equation.3">
                  <p:embed/>
                </p:oleObj>
              </mc:Choice>
              <mc:Fallback>
                <p:oleObj name="Equation" r:id="rId3" imgW="2209800" imgH="1028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25938"/>
                        <a:ext cx="3965575" cy="184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641px-Snells_law.png"/>
          <p:cNvPicPr>
            <a:picLocks noChangeAspect="1"/>
          </p:cNvPicPr>
          <p:nvPr/>
        </p:nvPicPr>
        <p:blipFill>
          <a:blip r:embed="rId5"/>
          <a:stretch>
            <a:fillRect/>
          </a:stretch>
        </p:blipFill>
        <p:spPr>
          <a:xfrm>
            <a:off x="5105400" y="4114800"/>
            <a:ext cx="3689350" cy="20432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46087" name="Rectangle 7"/>
          <p:cNvSpPr>
            <a:spLocks noGrp="1" noChangeArrowheads="1"/>
          </p:cNvSpPr>
          <p:nvPr>
            <p:ph type="title"/>
          </p:nvPr>
        </p:nvSpPr>
        <p:spPr/>
        <p:txBody>
          <a:bodyPr/>
          <a:lstStyle/>
          <a:p>
            <a:r>
              <a:rPr lang="en-US"/>
              <a:t>What have we learned?</a:t>
            </a:r>
          </a:p>
        </p:txBody>
      </p:sp>
      <p:sp>
        <p:nvSpPr>
          <p:cNvPr id="46088" name="Rectangle 8"/>
          <p:cNvSpPr>
            <a:spLocks noGrp="1" noChangeArrowheads="1"/>
          </p:cNvSpPr>
          <p:nvPr>
            <p:ph type="body" idx="1"/>
          </p:nvPr>
        </p:nvSpPr>
        <p:spPr/>
        <p:txBody>
          <a:bodyPr/>
          <a:lstStyle/>
          <a:p>
            <a:r>
              <a:rPr lang="en-US" b="1"/>
              <a:t>How do eyes and cameras work?</a:t>
            </a:r>
            <a:endParaRPr lang="en-US"/>
          </a:p>
          <a:p>
            <a:pPr lvl="1"/>
            <a:r>
              <a:rPr lang="en-US"/>
              <a:t>Eyes use refraction to bend parallel light rays so that they form an image.</a:t>
            </a:r>
          </a:p>
          <a:p>
            <a:pPr lvl="1"/>
            <a:r>
              <a:rPr lang="en-US"/>
              <a:t>The image is in focus if the focal plane is at the retina.</a:t>
            </a:r>
          </a:p>
          <a:p>
            <a:pPr lvl="1"/>
            <a:r>
              <a:rPr lang="en-US"/>
              <a:t>Cameras focus light like your eye and record the image with a detector.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48137" name="Rectangle 9"/>
          <p:cNvSpPr>
            <a:spLocks noGrp="1" noChangeArrowheads="1"/>
          </p:cNvSpPr>
          <p:nvPr>
            <p:ph type="title"/>
          </p:nvPr>
        </p:nvSpPr>
        <p:spPr/>
        <p:txBody>
          <a:bodyPr/>
          <a:lstStyle/>
          <a:p>
            <a:r>
              <a:rPr lang="en-US"/>
              <a:t>6.2 Telescopes: Giant Eyes</a:t>
            </a:r>
          </a:p>
        </p:txBody>
      </p:sp>
      <p:sp>
        <p:nvSpPr>
          <p:cNvPr id="48138" name="Rectangle 10"/>
          <p:cNvSpPr>
            <a:spLocks noGrp="1" noChangeArrowheads="1"/>
          </p:cNvSpPr>
          <p:nvPr>
            <p:ph type="body" idx="1"/>
          </p:nvPr>
        </p:nvSpPr>
        <p:spPr/>
        <p:txBody>
          <a:bodyPr/>
          <a:lstStyle/>
          <a:p>
            <a:r>
              <a:rPr lang="en-US"/>
              <a:t>Our goals for learning:</a:t>
            </a:r>
          </a:p>
          <a:p>
            <a:pPr lvl="1"/>
            <a:r>
              <a:rPr lang="en-US" b="1"/>
              <a:t>What are the two most important properties of a telescope?</a:t>
            </a:r>
          </a:p>
          <a:p>
            <a:pPr lvl="1"/>
            <a:r>
              <a:rPr lang="en-US" b="1"/>
              <a:t>What are the two basic designs of telescopes?</a:t>
            </a:r>
          </a:p>
          <a:p>
            <a:pPr lvl="1"/>
            <a:r>
              <a:rPr lang="en-US" b="1"/>
              <a:t>What do astronomers do with telescopes?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p:txBody>
          <a:bodyPr/>
          <a:lstStyle/>
          <a:p>
            <a:r>
              <a:rPr lang="en-US"/>
              <a:t>What are the two most important properties of a telescope?</a:t>
            </a:r>
          </a:p>
        </p:txBody>
      </p:sp>
      <p:sp>
        <p:nvSpPr>
          <p:cNvPr id="50184" name="Rectangle 8"/>
          <p:cNvSpPr>
            <a:spLocks noGrp="1" noChangeArrowheads="1"/>
          </p:cNvSpPr>
          <p:nvPr>
            <p:ph type="body" idx="1"/>
          </p:nvPr>
        </p:nvSpPr>
        <p:spPr/>
        <p:txBody>
          <a:bodyPr/>
          <a:lstStyle/>
          <a:p>
            <a:pPr marL="533400" indent="-533400">
              <a:buFontTx/>
              <a:buAutoNum type="arabicPeriod"/>
            </a:pPr>
            <a:r>
              <a:rPr lang="en-US" b="1" dirty="0"/>
              <a:t>Light-collecting area:</a:t>
            </a:r>
            <a:r>
              <a:rPr lang="en-US" dirty="0"/>
              <a:t> Telescopes with a larger collecting area can gather a greater amount of light in a shorter time.</a:t>
            </a:r>
          </a:p>
          <a:p>
            <a:pPr marL="533400" indent="-533400">
              <a:buFontTx/>
              <a:buAutoNum type="arabicPeriod"/>
            </a:pPr>
            <a:r>
              <a:rPr lang="en-US" b="1" dirty="0"/>
              <a:t>Angular resolution:</a:t>
            </a:r>
            <a:r>
              <a:rPr lang="en-US" dirty="0" smtClean="0"/>
              <a:t> Angular Resolution is the angular size of the smallest feature that can be distinguished.</a:t>
            </a:r>
            <a:r>
              <a:rPr lang="en-US" dirty="0"/>
              <a:t> </a:t>
            </a:r>
            <a:r>
              <a:rPr lang="en-US" dirty="0" smtClean="0"/>
              <a:t>Telescopes </a:t>
            </a:r>
            <a:r>
              <a:rPr lang="en-US" dirty="0"/>
              <a:t>that are larger are capable of taking images with greater detail.</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p:cNvSpPr>
            <a:spLocks noGrp="1" noChangeArrowheads="1"/>
          </p:cNvSpPr>
          <p:nvPr>
            <p:ph type="title"/>
          </p:nvPr>
        </p:nvSpPr>
        <p:spPr/>
        <p:txBody>
          <a:bodyPr/>
          <a:lstStyle/>
          <a:p>
            <a:r>
              <a:rPr lang="en-US" dirty="0"/>
              <a:t>Light-Collecting Area</a:t>
            </a:r>
          </a:p>
        </p:txBody>
      </p:sp>
      <p:sp>
        <p:nvSpPr>
          <p:cNvPr id="7" name="TextBox 6"/>
          <p:cNvSpPr txBox="1"/>
          <p:nvPr/>
        </p:nvSpPr>
        <p:spPr>
          <a:xfrm>
            <a:off x="533400" y="1066800"/>
            <a:ext cx="8001000" cy="4401205"/>
          </a:xfrm>
          <a:prstGeom prst="rect">
            <a:avLst/>
          </a:prstGeom>
          <a:noFill/>
        </p:spPr>
        <p:txBody>
          <a:bodyPr wrap="square" rtlCol="0">
            <a:spAutoFit/>
          </a:bodyPr>
          <a:lstStyle/>
          <a:p>
            <a:r>
              <a:rPr lang="en-US" sz="2000" b="0" dirty="0" smtClean="0">
                <a:solidFill>
                  <a:srgbClr val="000000"/>
                </a:solidFill>
                <a:latin typeface="+mn-lt"/>
              </a:rPr>
              <a:t>The </a:t>
            </a:r>
            <a:r>
              <a:rPr lang="en-US" sz="2000" b="1" dirty="0" smtClean="0">
                <a:solidFill>
                  <a:srgbClr val="000000"/>
                </a:solidFill>
                <a:latin typeface="+mn-lt"/>
              </a:rPr>
              <a:t>light-collecting area </a:t>
            </a:r>
            <a:r>
              <a:rPr lang="en-US" sz="2000" dirty="0" smtClean="0">
                <a:solidFill>
                  <a:srgbClr val="000000"/>
                </a:solidFill>
                <a:latin typeface="+mn-lt"/>
              </a:rPr>
              <a:t>of a telescope </a:t>
            </a:r>
            <a:r>
              <a:rPr lang="en-US" sz="2000" b="0" dirty="0" smtClean="0">
                <a:solidFill>
                  <a:srgbClr val="000000"/>
                </a:solidFill>
                <a:latin typeface="+mn-lt"/>
              </a:rPr>
              <a:t>is proportional to the area of the telescopes objective lens or mirror:  </a:t>
            </a:r>
          </a:p>
          <a:p>
            <a:endParaRPr lang="en-US" sz="2000" b="0" dirty="0" smtClean="0">
              <a:solidFill>
                <a:srgbClr val="000000"/>
              </a:solidFill>
              <a:latin typeface="+mn-lt"/>
            </a:endParaRPr>
          </a:p>
          <a:p>
            <a:endParaRPr lang="en-US" sz="2000" dirty="0">
              <a:solidFill>
                <a:srgbClr val="000000"/>
              </a:solidFill>
              <a:latin typeface="+mn-lt"/>
            </a:endParaRPr>
          </a:p>
          <a:p>
            <a:endParaRPr lang="en-US" sz="2000" b="0" dirty="0" smtClean="0">
              <a:solidFill>
                <a:srgbClr val="000000"/>
              </a:solidFill>
              <a:latin typeface="+mn-lt"/>
            </a:endParaRPr>
          </a:p>
          <a:p>
            <a:r>
              <a:rPr lang="en-US" sz="2000" dirty="0" smtClean="0">
                <a:solidFill>
                  <a:srgbClr val="000000"/>
                </a:solidFill>
                <a:latin typeface="+mn-lt"/>
              </a:rPr>
              <a:t>where, D is the </a:t>
            </a:r>
            <a:r>
              <a:rPr lang="en-US" sz="2000" b="0" dirty="0" smtClean="0">
                <a:solidFill>
                  <a:srgbClr val="000000"/>
                </a:solidFill>
                <a:latin typeface="+mn-lt"/>
              </a:rPr>
              <a:t>lens or mirror diameter. </a:t>
            </a:r>
          </a:p>
          <a:p>
            <a:endParaRPr lang="en-US" sz="2000" b="0" dirty="0" smtClean="0">
              <a:solidFill>
                <a:srgbClr val="000000"/>
              </a:solidFill>
              <a:latin typeface="+mn-lt"/>
            </a:endParaRPr>
          </a:p>
          <a:p>
            <a:r>
              <a:rPr lang="en-US" sz="2000" b="0" dirty="0" smtClean="0">
                <a:solidFill>
                  <a:srgbClr val="000000"/>
                </a:solidFill>
                <a:latin typeface="+mn-lt"/>
              </a:rPr>
              <a:t>Example: Each of the two Keck telescopes on Mauna Kea in Hawaii uses a concave mirror 10 </a:t>
            </a:r>
            <a:r>
              <a:rPr lang="en-US" sz="2000" b="0" dirty="0" err="1" smtClean="0">
                <a:solidFill>
                  <a:srgbClr val="000000"/>
                </a:solidFill>
                <a:latin typeface="+mn-lt"/>
              </a:rPr>
              <a:t>m</a:t>
            </a:r>
            <a:r>
              <a:rPr lang="en-US" sz="2000" b="0" dirty="0" smtClean="0">
                <a:solidFill>
                  <a:srgbClr val="000000"/>
                </a:solidFill>
                <a:latin typeface="+mn-lt"/>
              </a:rPr>
              <a:t> in diameter to bring starlight to a focus. </a:t>
            </a:r>
          </a:p>
          <a:p>
            <a:endParaRPr lang="en-US" sz="2000" dirty="0" smtClean="0">
              <a:solidFill>
                <a:srgbClr val="000000"/>
              </a:solidFill>
              <a:latin typeface="+mn-lt"/>
            </a:endParaRPr>
          </a:p>
          <a:p>
            <a:r>
              <a:rPr lang="en-US" sz="2000" b="1" dirty="0" smtClean="0">
                <a:solidFill>
                  <a:srgbClr val="000000"/>
                </a:solidFill>
                <a:latin typeface="+mn-lt"/>
              </a:rPr>
              <a:t>Question:</a:t>
            </a:r>
            <a:r>
              <a:rPr lang="en-US" sz="2000" b="0" dirty="0" smtClean="0">
                <a:solidFill>
                  <a:srgbClr val="000000"/>
                </a:solidFill>
                <a:latin typeface="+mn-lt"/>
              </a:rPr>
              <a:t> How many times greater is the light-collecting </a:t>
            </a:r>
            <a:r>
              <a:rPr lang="en-US" sz="2000" dirty="0" smtClean="0">
                <a:solidFill>
                  <a:srgbClr val="000000"/>
                </a:solidFill>
                <a:latin typeface="+mn-lt"/>
              </a:rPr>
              <a:t>area</a:t>
            </a:r>
            <a:r>
              <a:rPr lang="en-US" sz="2000" b="0" dirty="0" smtClean="0">
                <a:solidFill>
                  <a:srgbClr val="000000"/>
                </a:solidFill>
                <a:latin typeface="+mn-lt"/>
              </a:rPr>
              <a:t> of either Keck telescope compared to that of the human eye? Assume a human eye has a pupil diameter of about 5 mm. </a:t>
            </a:r>
          </a:p>
          <a:p>
            <a:endParaRPr lang="en-US" sz="2000" b="0" dirty="0" smtClean="0">
              <a:solidFill>
                <a:srgbClr val="000000"/>
              </a:solidFill>
              <a:latin typeface="+mn-lt"/>
            </a:endParaRPr>
          </a:p>
        </p:txBody>
      </p:sp>
      <p:graphicFrame>
        <p:nvGraphicFramePr>
          <p:cNvPr id="8" name="Object 7"/>
          <p:cNvGraphicFramePr>
            <a:graphicFrameLocks noChangeAspect="1"/>
          </p:cNvGraphicFramePr>
          <p:nvPr/>
        </p:nvGraphicFramePr>
        <p:xfrm>
          <a:off x="2971800" y="1752600"/>
          <a:ext cx="2316480" cy="914400"/>
        </p:xfrm>
        <a:graphic>
          <a:graphicData uri="http://schemas.openxmlformats.org/presentationml/2006/ole">
            <mc:AlternateContent xmlns:mc="http://schemas.openxmlformats.org/markup-compatibility/2006">
              <mc:Choice xmlns:v="urn:schemas-microsoft-com:vml" Requires="v">
                <p:oleObj spid="_x0000_s52236" name="Equation" r:id="rId4" imgW="965200" imgH="381000" progId="Equation.3">
                  <p:embed/>
                </p:oleObj>
              </mc:Choice>
              <mc:Fallback>
                <p:oleObj name="Equation" r:id="rId4" imgW="965200" imgH="3810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752600"/>
                        <a:ext cx="231648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58381" name="Picture 13" descr="06_07_Figure"/>
          <p:cNvPicPr>
            <a:picLocks noChangeAspect="1" noChangeArrowheads="1"/>
          </p:cNvPicPr>
          <p:nvPr/>
        </p:nvPicPr>
        <p:blipFill>
          <a:blip r:embed="rId3"/>
          <a:srcRect b="2895"/>
          <a:stretch>
            <a:fillRect/>
          </a:stretch>
        </p:blipFill>
        <p:spPr bwMode="auto">
          <a:xfrm>
            <a:off x="3429000" y="1236663"/>
            <a:ext cx="5557838" cy="4633912"/>
          </a:xfrm>
          <a:prstGeom prst="rect">
            <a:avLst/>
          </a:prstGeom>
          <a:noFill/>
        </p:spPr>
      </p:pic>
      <p:sp>
        <p:nvSpPr>
          <p:cNvPr id="58379" name="Rectangle 11"/>
          <p:cNvSpPr>
            <a:spLocks noGrp="1" noChangeArrowheads="1"/>
          </p:cNvSpPr>
          <p:nvPr>
            <p:ph type="title"/>
          </p:nvPr>
        </p:nvSpPr>
        <p:spPr/>
        <p:txBody>
          <a:bodyPr/>
          <a:lstStyle/>
          <a:p>
            <a:r>
              <a:rPr lang="en-US"/>
              <a:t>Angular Resolution</a:t>
            </a:r>
          </a:p>
        </p:txBody>
      </p:sp>
      <p:sp>
        <p:nvSpPr>
          <p:cNvPr id="58380" name="Rectangle 12"/>
          <p:cNvSpPr>
            <a:spLocks noGrp="1" noChangeArrowheads="1"/>
          </p:cNvSpPr>
          <p:nvPr>
            <p:ph type="body" idx="1"/>
          </p:nvPr>
        </p:nvSpPr>
        <p:spPr/>
        <p:txBody>
          <a:bodyPr/>
          <a:lstStyle/>
          <a:p>
            <a:r>
              <a:rPr lang="en-US"/>
              <a:t>The </a:t>
            </a:r>
            <a:r>
              <a:rPr lang="en-US" i="1"/>
              <a:t>minimum</a:t>
            </a:r>
            <a:r>
              <a:rPr lang="en-US"/>
              <a:t> </a:t>
            </a:r>
            <a:br>
              <a:rPr lang="en-US"/>
            </a:br>
            <a:r>
              <a:rPr lang="en-US"/>
              <a:t>angular </a:t>
            </a:r>
            <a:br>
              <a:rPr lang="en-US"/>
            </a:br>
            <a:r>
              <a:rPr lang="en-US"/>
              <a:t>separation that </a:t>
            </a:r>
            <a:br>
              <a:rPr lang="en-US"/>
            </a:br>
            <a:r>
              <a:rPr lang="en-US"/>
              <a:t>the telescope </a:t>
            </a:r>
            <a:br>
              <a:rPr lang="en-US"/>
            </a:br>
            <a:r>
              <a:rPr lang="en-US"/>
              <a:t>can distinguish </a:t>
            </a:r>
          </a:p>
          <a:p>
            <a:endParaRPr lang="en-US"/>
          </a:p>
          <a:p>
            <a:pPr lvl="1"/>
            <a:endParaRPr lang="en-US"/>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9" name="Rectangle 11"/>
          <p:cNvSpPr>
            <a:spLocks noGrp="1" noChangeArrowheads="1"/>
          </p:cNvSpPr>
          <p:nvPr>
            <p:ph type="title"/>
          </p:nvPr>
        </p:nvSpPr>
        <p:spPr/>
        <p:txBody>
          <a:bodyPr/>
          <a:lstStyle/>
          <a:p>
            <a:r>
              <a:rPr lang="en-US"/>
              <a:t>Angular Resolution</a:t>
            </a:r>
          </a:p>
        </p:txBody>
      </p:sp>
      <p:sp>
        <p:nvSpPr>
          <p:cNvPr id="7" name="TextBox 6"/>
          <p:cNvSpPr txBox="1"/>
          <p:nvPr/>
        </p:nvSpPr>
        <p:spPr>
          <a:xfrm>
            <a:off x="609600" y="914400"/>
            <a:ext cx="7772400" cy="5632310"/>
          </a:xfrm>
          <a:prstGeom prst="rect">
            <a:avLst/>
          </a:prstGeom>
          <a:noFill/>
        </p:spPr>
        <p:txBody>
          <a:bodyPr wrap="square" rtlCol="0">
            <a:spAutoFit/>
          </a:bodyPr>
          <a:lstStyle/>
          <a:p>
            <a:r>
              <a:rPr lang="en-US" b="0" dirty="0" smtClean="0">
                <a:solidFill>
                  <a:srgbClr val="000000"/>
                </a:solidFill>
                <a:latin typeface="+mn-lt"/>
              </a:rPr>
              <a:t>An important property of a telescope is its </a:t>
            </a:r>
            <a:r>
              <a:rPr lang="en-US" b="1" dirty="0" smtClean="0">
                <a:solidFill>
                  <a:srgbClr val="000000"/>
                </a:solidFill>
                <a:latin typeface="+mn-lt"/>
              </a:rPr>
              <a:t>angular resolution</a:t>
            </a:r>
            <a:r>
              <a:rPr lang="en-US" b="0" dirty="0" smtClean="0">
                <a:solidFill>
                  <a:srgbClr val="000000"/>
                </a:solidFill>
                <a:latin typeface="+mn-lt"/>
              </a:rPr>
              <a:t>.</a:t>
            </a:r>
          </a:p>
          <a:p>
            <a:endParaRPr lang="en-US" b="0" dirty="0" smtClean="0">
              <a:solidFill>
                <a:srgbClr val="000000"/>
              </a:solidFill>
              <a:latin typeface="+mn-lt"/>
            </a:endParaRPr>
          </a:p>
          <a:p>
            <a:r>
              <a:rPr lang="en-US" b="0" dirty="0" smtClean="0">
                <a:solidFill>
                  <a:srgbClr val="000000"/>
                </a:solidFill>
                <a:latin typeface="+mn-lt"/>
              </a:rPr>
              <a:t>Angular resolution of a telescope is </a:t>
            </a:r>
            <a:r>
              <a:rPr lang="en-US" b="1" dirty="0" smtClean="0">
                <a:solidFill>
                  <a:srgbClr val="000000"/>
                </a:solidFill>
                <a:latin typeface="+mn-lt"/>
              </a:rPr>
              <a:t>the angular size of the smallest feature that can be distinguished</a:t>
            </a:r>
            <a:r>
              <a:rPr lang="en-US" b="0" dirty="0" smtClean="0">
                <a:solidFill>
                  <a:srgbClr val="000000"/>
                </a:solidFill>
                <a:latin typeface="+mn-lt"/>
              </a:rPr>
              <a:t>.</a:t>
            </a:r>
          </a:p>
          <a:p>
            <a:r>
              <a:rPr lang="en-US" b="0" dirty="0" smtClean="0">
                <a:solidFill>
                  <a:srgbClr val="000000"/>
                </a:solidFill>
                <a:latin typeface="+mn-lt"/>
              </a:rPr>
              <a:t> </a:t>
            </a:r>
          </a:p>
          <a:p>
            <a:r>
              <a:rPr lang="en-US" b="0" dirty="0" smtClean="0">
                <a:solidFill>
                  <a:srgbClr val="000000"/>
                </a:solidFill>
                <a:latin typeface="+mn-lt"/>
              </a:rPr>
              <a:t>The angular resolution of your eye (for 20/20 vision) is about 1 </a:t>
            </a:r>
            <a:r>
              <a:rPr lang="en-US" b="0" dirty="0" err="1" smtClean="0">
                <a:solidFill>
                  <a:srgbClr val="000000"/>
                </a:solidFill>
                <a:latin typeface="+mn-lt"/>
              </a:rPr>
              <a:t>arcmin</a:t>
            </a:r>
            <a:r>
              <a:rPr lang="en-US" b="0" dirty="0" smtClean="0">
                <a:solidFill>
                  <a:srgbClr val="000000"/>
                </a:solidFill>
                <a:latin typeface="+mn-lt"/>
              </a:rPr>
              <a:t>. The planets have angular sizes of less than 1 </a:t>
            </a:r>
            <a:r>
              <a:rPr lang="en-US" b="0" dirty="0" err="1" smtClean="0">
                <a:solidFill>
                  <a:srgbClr val="000000"/>
                </a:solidFill>
                <a:latin typeface="+mn-lt"/>
              </a:rPr>
              <a:t>arcmin</a:t>
            </a:r>
            <a:r>
              <a:rPr lang="en-US" b="0" dirty="0" smtClean="0">
                <a:solidFill>
                  <a:srgbClr val="000000"/>
                </a:solidFill>
                <a:latin typeface="+mn-lt"/>
              </a:rPr>
              <a:t> and this is why they appear as points. </a:t>
            </a:r>
          </a:p>
          <a:p>
            <a:endParaRPr lang="en-US" b="0" dirty="0" smtClean="0">
              <a:solidFill>
                <a:srgbClr val="000000"/>
              </a:solidFill>
              <a:latin typeface="+mn-lt"/>
            </a:endParaRPr>
          </a:p>
          <a:p>
            <a:r>
              <a:rPr lang="en-US" b="0" dirty="0" smtClean="0">
                <a:solidFill>
                  <a:srgbClr val="000000"/>
                </a:solidFill>
                <a:latin typeface="+mn-lt"/>
              </a:rPr>
              <a:t>The angular resolution will depend on: </a:t>
            </a:r>
          </a:p>
          <a:p>
            <a:pPr>
              <a:buFontTx/>
              <a:buChar char="-"/>
            </a:pPr>
            <a:r>
              <a:rPr lang="en-US" b="0" dirty="0" smtClean="0">
                <a:solidFill>
                  <a:srgbClr val="000000"/>
                </a:solidFill>
                <a:latin typeface="+mn-lt"/>
              </a:rPr>
              <a:t> </a:t>
            </a:r>
            <a:r>
              <a:rPr lang="en-US" b="1" dirty="0" smtClean="0">
                <a:solidFill>
                  <a:srgbClr val="000000"/>
                </a:solidFill>
                <a:latin typeface="+mn-lt"/>
              </a:rPr>
              <a:t>the quality of the mirrors, mirror design </a:t>
            </a:r>
          </a:p>
          <a:p>
            <a:pPr>
              <a:buFontTx/>
              <a:buChar char="-"/>
            </a:pPr>
            <a:r>
              <a:rPr lang="en-US" b="1" dirty="0" smtClean="0">
                <a:solidFill>
                  <a:srgbClr val="000000"/>
                </a:solidFill>
                <a:latin typeface="+mn-lt"/>
              </a:rPr>
              <a:t> diffraction</a:t>
            </a:r>
          </a:p>
          <a:p>
            <a:pPr>
              <a:buFontTx/>
              <a:buChar char="-"/>
            </a:pPr>
            <a:r>
              <a:rPr lang="en-US" b="1" dirty="0" smtClean="0">
                <a:solidFill>
                  <a:srgbClr val="000000"/>
                </a:solidFill>
                <a:latin typeface="+mn-lt"/>
              </a:rPr>
              <a:t> atmospheric turbulence (seeing)</a:t>
            </a:r>
          </a:p>
          <a:p>
            <a:endParaRPr lang="en-US" b="0" dirty="0">
              <a:solidFill>
                <a:srgbClr val="000000"/>
              </a:solidFill>
            </a:endParaRP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a:t>
            </a:r>
            <a:endParaRPr lang="en-US" dirty="0"/>
          </a:p>
        </p:txBody>
      </p:sp>
      <p:sp>
        <p:nvSpPr>
          <p:cNvPr id="5" name="TextBox 4"/>
          <p:cNvSpPr txBox="1"/>
          <p:nvPr/>
        </p:nvSpPr>
        <p:spPr>
          <a:xfrm>
            <a:off x="609600" y="1066800"/>
            <a:ext cx="4267200" cy="1938992"/>
          </a:xfrm>
          <a:prstGeom prst="rect">
            <a:avLst/>
          </a:prstGeom>
          <a:noFill/>
        </p:spPr>
        <p:txBody>
          <a:bodyPr wrap="square" rtlCol="0">
            <a:spAutoFit/>
          </a:bodyPr>
          <a:lstStyle/>
          <a:p>
            <a:r>
              <a:rPr lang="en-US" b="1" dirty="0" smtClean="0">
                <a:solidFill>
                  <a:srgbClr val="000000"/>
                </a:solidFill>
                <a:latin typeface="+mn-lt"/>
              </a:rPr>
              <a:t>Diffraction</a:t>
            </a:r>
            <a:r>
              <a:rPr lang="en-US" b="0" dirty="0" smtClean="0">
                <a:solidFill>
                  <a:srgbClr val="000000"/>
                </a:solidFill>
                <a:latin typeface="+mn-lt"/>
              </a:rPr>
              <a:t> is the apparent bending of waves around small obstacles and the spreading out of waves past small openings. </a:t>
            </a:r>
            <a:endParaRPr lang="en-US" b="0" dirty="0">
              <a:solidFill>
                <a:srgbClr val="000000"/>
              </a:solidFill>
              <a:latin typeface="+mn-lt"/>
            </a:endParaRPr>
          </a:p>
        </p:txBody>
      </p:sp>
      <p:pic>
        <p:nvPicPr>
          <p:cNvPr id="6" name="Picture 5"/>
          <p:cNvPicPr>
            <a:picLocks noChangeAspect="1"/>
          </p:cNvPicPr>
          <p:nvPr/>
        </p:nvPicPr>
        <p:blipFill>
          <a:blip r:embed="rId2"/>
          <a:stretch>
            <a:fillRect/>
          </a:stretch>
        </p:blipFill>
        <p:spPr>
          <a:xfrm>
            <a:off x="5181600" y="762000"/>
            <a:ext cx="3352800" cy="2703870"/>
          </a:xfrm>
          <a:prstGeom prst="rect">
            <a:avLst/>
          </a:prstGeom>
        </p:spPr>
      </p:pic>
      <p:pic>
        <p:nvPicPr>
          <p:cNvPr id="7" name="Picture 6"/>
          <p:cNvPicPr>
            <a:picLocks noChangeAspect="1"/>
          </p:cNvPicPr>
          <p:nvPr/>
        </p:nvPicPr>
        <p:blipFill>
          <a:blip r:embed="rId3"/>
          <a:stretch>
            <a:fillRect/>
          </a:stretch>
        </p:blipFill>
        <p:spPr>
          <a:xfrm>
            <a:off x="5105400" y="3657600"/>
            <a:ext cx="3599693" cy="30187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Diffraction</a:t>
            </a:r>
            <a:endParaRPr lang="en-US" dirty="0"/>
          </a:p>
        </p:txBody>
      </p:sp>
      <p:sp>
        <p:nvSpPr>
          <p:cNvPr id="8" name="TextBox 7"/>
          <p:cNvSpPr txBox="1"/>
          <p:nvPr/>
        </p:nvSpPr>
        <p:spPr>
          <a:xfrm>
            <a:off x="5105400" y="3581400"/>
            <a:ext cx="3962400" cy="923330"/>
          </a:xfrm>
          <a:prstGeom prst="rect">
            <a:avLst/>
          </a:prstGeom>
          <a:noFill/>
        </p:spPr>
        <p:txBody>
          <a:bodyPr wrap="square" rtlCol="0">
            <a:spAutoFit/>
          </a:bodyPr>
          <a:lstStyle/>
          <a:p>
            <a:r>
              <a:rPr lang="en-US" sz="1800" b="0" dirty="0" smtClean="0">
                <a:solidFill>
                  <a:srgbClr val="000000"/>
                </a:solidFill>
                <a:latin typeface="+mn-lt"/>
              </a:rPr>
              <a:t>Diffraction by a </a:t>
            </a:r>
            <a:r>
              <a:rPr lang="en-US" sz="1800" dirty="0" smtClean="0">
                <a:solidFill>
                  <a:srgbClr val="000000"/>
                </a:solidFill>
                <a:latin typeface="+mn-lt"/>
              </a:rPr>
              <a:t>circular aperture. </a:t>
            </a:r>
            <a:r>
              <a:rPr lang="en-US" sz="1800" b="0" dirty="0" smtClean="0">
                <a:solidFill>
                  <a:srgbClr val="000000"/>
                </a:solidFill>
                <a:latin typeface="+mn-lt"/>
              </a:rPr>
              <a:t>Notice the variation of intensity with angle. </a:t>
            </a:r>
          </a:p>
        </p:txBody>
      </p:sp>
      <p:pic>
        <p:nvPicPr>
          <p:cNvPr id="9" name="Picture 8"/>
          <p:cNvPicPr>
            <a:picLocks noChangeAspect="1"/>
          </p:cNvPicPr>
          <p:nvPr/>
        </p:nvPicPr>
        <p:blipFill>
          <a:blip r:embed="rId3"/>
          <a:stretch>
            <a:fillRect/>
          </a:stretch>
        </p:blipFill>
        <p:spPr>
          <a:xfrm>
            <a:off x="5181600" y="838200"/>
            <a:ext cx="3594100" cy="2667000"/>
          </a:xfrm>
          <a:prstGeom prst="rect">
            <a:avLst/>
          </a:prstGeom>
        </p:spPr>
      </p:pic>
      <p:sp>
        <p:nvSpPr>
          <p:cNvPr id="10" name="TextBox 9"/>
          <p:cNvSpPr txBox="1"/>
          <p:nvPr/>
        </p:nvSpPr>
        <p:spPr>
          <a:xfrm>
            <a:off x="457200" y="1066800"/>
            <a:ext cx="4343400" cy="1938992"/>
          </a:xfrm>
          <a:prstGeom prst="rect">
            <a:avLst/>
          </a:prstGeom>
          <a:noFill/>
        </p:spPr>
        <p:txBody>
          <a:bodyPr wrap="square" rtlCol="0">
            <a:spAutoFit/>
          </a:bodyPr>
          <a:lstStyle/>
          <a:p>
            <a:r>
              <a:rPr lang="en-US" sz="2000" b="0" dirty="0" smtClean="0">
                <a:solidFill>
                  <a:srgbClr val="000000"/>
                </a:solidFill>
                <a:latin typeface="+mn-lt"/>
              </a:rPr>
              <a:t>The light collected by a telescope at the focal point is not focused to a point but forms a </a:t>
            </a:r>
            <a:r>
              <a:rPr lang="en-US" sz="2000" b="1" dirty="0" smtClean="0">
                <a:solidFill>
                  <a:srgbClr val="000000"/>
                </a:solidFill>
                <a:latin typeface="+mn-lt"/>
              </a:rPr>
              <a:t>diffraction pattern</a:t>
            </a:r>
            <a:r>
              <a:rPr lang="en-US" sz="2000" b="0" dirty="0" smtClean="0">
                <a:solidFill>
                  <a:srgbClr val="000000"/>
                </a:solidFill>
                <a:latin typeface="+mn-lt"/>
              </a:rPr>
              <a:t> having a central peak with a angular size between the peak and the first null:</a:t>
            </a:r>
            <a:endParaRPr lang="en-US" sz="2000" b="0" dirty="0">
              <a:solidFill>
                <a:srgbClr val="000000"/>
              </a:solidFill>
              <a:latin typeface="+mn-lt"/>
            </a:endParaRPr>
          </a:p>
        </p:txBody>
      </p:sp>
      <p:graphicFrame>
        <p:nvGraphicFramePr>
          <p:cNvPr id="11" name="Object 10"/>
          <p:cNvGraphicFramePr>
            <a:graphicFrameLocks noChangeAspect="1"/>
          </p:cNvGraphicFramePr>
          <p:nvPr/>
        </p:nvGraphicFramePr>
        <p:xfrm>
          <a:off x="609600" y="3200400"/>
          <a:ext cx="4191000" cy="3027947"/>
        </p:xfrm>
        <a:graphic>
          <a:graphicData uri="http://schemas.openxmlformats.org/presentationml/2006/ole">
            <mc:AlternateContent xmlns:mc="http://schemas.openxmlformats.org/markup-compatibility/2006">
              <mc:Choice xmlns:v="urn:schemas-microsoft-com:vml" Requires="v">
                <p:oleObj spid="_x0000_s196612" name="Equation" r:id="rId4" imgW="2654300" imgH="1917700" progId="Equation.3">
                  <p:embed/>
                </p:oleObj>
              </mc:Choice>
              <mc:Fallback>
                <p:oleObj name="Equation" r:id="rId4" imgW="2654300" imgH="1917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00400"/>
                        <a:ext cx="4191000" cy="3027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105400" y="4845784"/>
            <a:ext cx="3886200" cy="1508105"/>
          </a:xfrm>
          <a:prstGeom prst="rect">
            <a:avLst/>
          </a:prstGeom>
          <a:noFill/>
        </p:spPr>
        <p:txBody>
          <a:bodyPr wrap="square" rtlCol="0">
            <a:spAutoFit/>
          </a:bodyPr>
          <a:lstStyle/>
          <a:p>
            <a:r>
              <a:rPr lang="en-US" sz="1800" dirty="0" smtClean="0">
                <a:solidFill>
                  <a:srgbClr val="000000"/>
                </a:solidFill>
                <a:latin typeface="+mn-lt"/>
              </a:rPr>
              <a:t>Question</a:t>
            </a:r>
            <a:r>
              <a:rPr lang="en-US" sz="1800" b="0" dirty="0" smtClean="0">
                <a:solidFill>
                  <a:srgbClr val="000000"/>
                </a:solidFill>
                <a:latin typeface="+mn-lt"/>
              </a:rPr>
              <a:t>: What is the diffraction limited angular resolution of </a:t>
            </a:r>
          </a:p>
          <a:p>
            <a:pPr marL="457200" indent="-457200">
              <a:buAutoNum type="alphaLcParenBoth"/>
            </a:pPr>
            <a:r>
              <a:rPr lang="en-US" sz="1800" b="0" dirty="0" smtClean="0">
                <a:solidFill>
                  <a:srgbClr val="000000"/>
                </a:solidFill>
                <a:latin typeface="+mn-lt"/>
              </a:rPr>
              <a:t>the human eye (D = 5 mm)</a:t>
            </a:r>
          </a:p>
          <a:p>
            <a:pPr marL="457200" indent="-457200">
              <a:buAutoNum type="alphaLcParenBoth"/>
            </a:pPr>
            <a:r>
              <a:rPr lang="en-US" sz="1800" b="0" dirty="0" smtClean="0">
                <a:solidFill>
                  <a:srgbClr val="000000"/>
                </a:solidFill>
                <a:latin typeface="+mn-lt"/>
              </a:rPr>
              <a:t>The Keck telescope (D = 10 </a:t>
            </a:r>
            <a:r>
              <a:rPr lang="en-US" sz="1800" b="0" dirty="0" err="1" smtClean="0">
                <a:solidFill>
                  <a:srgbClr val="000000"/>
                </a:solidFill>
                <a:latin typeface="+mn-lt"/>
              </a:rPr>
              <a:t>m</a:t>
            </a:r>
            <a:r>
              <a:rPr lang="en-US" sz="1800" b="0" dirty="0" smtClean="0">
                <a:solidFill>
                  <a:srgbClr val="000000"/>
                </a:solidFill>
                <a:latin typeface="+mn-lt"/>
              </a:rPr>
              <a:t>)</a:t>
            </a:r>
          </a:p>
          <a:p>
            <a:pPr marL="457200" indent="-457200"/>
            <a:r>
              <a:rPr lang="en-US" sz="1800" b="0" dirty="0" smtClean="0">
                <a:solidFill>
                  <a:srgbClr val="000000"/>
                </a:solidFill>
                <a:latin typeface="+mn-lt"/>
              </a:rPr>
              <a:t>at H</a:t>
            </a:r>
            <a:r>
              <a:rPr lang="en-US" sz="2000" b="0" baseline="-25000" dirty="0" smtClean="0">
                <a:solidFill>
                  <a:srgbClr val="000000"/>
                </a:solidFill>
                <a:latin typeface="Symbol" charset="2"/>
                <a:cs typeface="Symbol" charset="2"/>
              </a:rPr>
              <a:t>a</a:t>
            </a:r>
            <a:r>
              <a:rPr lang="en-US" sz="2000" b="0" dirty="0" smtClean="0">
                <a:solidFill>
                  <a:srgbClr val="000000"/>
                </a:solidFill>
              </a:rPr>
              <a:t>.</a:t>
            </a:r>
            <a:endParaRPr lang="en-US" sz="2000" b="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6"/>
          <p:cNvSpPr txBox="1">
            <a:spLocks noChangeArrowheads="1"/>
          </p:cNvSpPr>
          <p:nvPr/>
        </p:nvSpPr>
        <p:spPr bwMode="auto">
          <a:xfrm>
            <a:off x="669925" y="5791200"/>
            <a:ext cx="4843463" cy="822325"/>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Close-up of a star from the Hubble</a:t>
            </a:r>
          </a:p>
          <a:p>
            <a:r>
              <a:rPr lang="en-US">
                <a:latin typeface="Arial" pitchFamily="-101" charset="0"/>
              </a:rPr>
              <a:t>Space Telescope</a:t>
            </a:r>
          </a:p>
        </p:txBody>
      </p:sp>
      <p:sp>
        <p:nvSpPr>
          <p:cNvPr id="62487" name="Rectangle 23"/>
          <p:cNvSpPr>
            <a:spLocks noGrp="1" noChangeArrowheads="1"/>
          </p:cNvSpPr>
          <p:nvPr>
            <p:ph type="title"/>
          </p:nvPr>
        </p:nvSpPr>
        <p:spPr/>
        <p:txBody>
          <a:bodyPr/>
          <a:lstStyle/>
          <a:p>
            <a:r>
              <a:rPr lang="en-US"/>
              <a:t>Angular Resolution</a:t>
            </a:r>
          </a:p>
        </p:txBody>
      </p:sp>
      <p:sp>
        <p:nvSpPr>
          <p:cNvPr id="62488" name="Rectangle 24"/>
          <p:cNvSpPr>
            <a:spLocks noGrp="1" noChangeArrowheads="1"/>
          </p:cNvSpPr>
          <p:nvPr>
            <p:ph type="body" idx="1"/>
          </p:nvPr>
        </p:nvSpPr>
        <p:spPr>
          <a:xfrm>
            <a:off x="5292724" y="1141413"/>
            <a:ext cx="3394075" cy="5106987"/>
          </a:xfrm>
        </p:spPr>
        <p:txBody>
          <a:bodyPr/>
          <a:lstStyle/>
          <a:p>
            <a:r>
              <a:rPr lang="en-US" sz="2400" dirty="0"/>
              <a:t>The rings in this image of a star come from</a:t>
            </a:r>
            <a:r>
              <a:rPr lang="en-US" sz="2400" dirty="0" smtClean="0"/>
              <a:t> diffraction of </a:t>
            </a:r>
            <a:r>
              <a:rPr lang="en-US" sz="2400" dirty="0"/>
              <a:t>light </a:t>
            </a:r>
            <a:r>
              <a:rPr lang="en-US" sz="2400" dirty="0" smtClean="0"/>
              <a:t>waves.</a:t>
            </a:r>
            <a:endParaRPr lang="en-US" sz="2400" dirty="0"/>
          </a:p>
          <a:p>
            <a:endParaRPr lang="en-US" sz="2400" dirty="0"/>
          </a:p>
          <a:p>
            <a:r>
              <a:rPr lang="en-US" sz="2400" dirty="0"/>
              <a:t>This limit on angular resolution is known as the </a:t>
            </a:r>
            <a:r>
              <a:rPr lang="en-US" sz="2400" b="1" dirty="0"/>
              <a:t>diffraction limit</a:t>
            </a:r>
            <a:r>
              <a:rPr lang="en-US" sz="2400" dirty="0"/>
              <a:t>.</a:t>
            </a:r>
            <a:endParaRPr lang="en-US" sz="2400" b="1" dirty="0"/>
          </a:p>
        </p:txBody>
      </p:sp>
      <p:pic>
        <p:nvPicPr>
          <p:cNvPr id="62489" name="Picture 25" descr="06_09_Figure"/>
          <p:cNvPicPr>
            <a:picLocks noChangeAspect="1" noChangeArrowheads="1"/>
          </p:cNvPicPr>
          <p:nvPr/>
        </p:nvPicPr>
        <p:blipFill>
          <a:blip r:embed="rId3"/>
          <a:srcRect/>
          <a:stretch>
            <a:fillRect/>
          </a:stretch>
        </p:blipFill>
        <p:spPr bwMode="auto">
          <a:xfrm>
            <a:off x="415925" y="1012825"/>
            <a:ext cx="4918075" cy="47783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3" name="Rectangle 13"/>
          <p:cNvSpPr>
            <a:spLocks noGrp="1" noChangeArrowheads="1"/>
          </p:cNvSpPr>
          <p:nvPr>
            <p:ph type="title"/>
          </p:nvPr>
        </p:nvSpPr>
        <p:spPr/>
        <p:txBody>
          <a:bodyPr/>
          <a:lstStyle/>
          <a:p>
            <a:r>
              <a:rPr lang="en-US"/>
              <a:t>Telescopes Portals of Discovery</a:t>
            </a:r>
          </a:p>
        </p:txBody>
      </p:sp>
      <p:pic>
        <p:nvPicPr>
          <p:cNvPr id="6" name="Picture 5" descr="keck.gif"/>
          <p:cNvPicPr>
            <a:picLocks noChangeAspect="1"/>
          </p:cNvPicPr>
          <p:nvPr/>
        </p:nvPicPr>
        <p:blipFill>
          <a:blip r:embed="rId3"/>
          <a:stretch>
            <a:fillRect/>
          </a:stretch>
        </p:blipFill>
        <p:spPr>
          <a:xfrm>
            <a:off x="2908738" y="990600"/>
            <a:ext cx="5549462" cy="5029200"/>
          </a:xfrm>
          <a:prstGeom prst="rect">
            <a:avLst/>
          </a:prstGeom>
        </p:spPr>
      </p:pic>
      <p:pic>
        <p:nvPicPr>
          <p:cNvPr id="7" name="Picture 6" descr="porta_sketch.gif"/>
          <p:cNvPicPr>
            <a:picLocks noChangeAspect="1"/>
          </p:cNvPicPr>
          <p:nvPr/>
        </p:nvPicPr>
        <p:blipFill>
          <a:blip r:embed="rId4"/>
          <a:stretch>
            <a:fillRect/>
          </a:stretch>
        </p:blipFill>
        <p:spPr>
          <a:xfrm rot="17511236" flipV="1">
            <a:off x="-17076" y="2861043"/>
            <a:ext cx="3460951" cy="8572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Disk</a:t>
            </a:r>
            <a:endParaRPr lang="en-US" dirty="0"/>
          </a:p>
        </p:txBody>
      </p:sp>
      <p:sp>
        <p:nvSpPr>
          <p:cNvPr id="5" name="TextBox 4"/>
          <p:cNvSpPr txBox="1"/>
          <p:nvPr/>
        </p:nvSpPr>
        <p:spPr>
          <a:xfrm>
            <a:off x="762000" y="914400"/>
            <a:ext cx="7315200" cy="4154983"/>
          </a:xfrm>
          <a:prstGeom prst="rect">
            <a:avLst/>
          </a:prstGeom>
          <a:noFill/>
        </p:spPr>
        <p:txBody>
          <a:bodyPr wrap="square" rtlCol="0">
            <a:spAutoFit/>
          </a:bodyPr>
          <a:lstStyle/>
          <a:p>
            <a:r>
              <a:rPr lang="en-US" b="1" dirty="0" smtClean="0">
                <a:solidFill>
                  <a:srgbClr val="000000"/>
                </a:solidFill>
                <a:latin typeface="+mn-lt"/>
              </a:rPr>
              <a:t>Turbulence</a:t>
            </a:r>
            <a:r>
              <a:rPr lang="en-US" dirty="0" smtClean="0">
                <a:solidFill>
                  <a:srgbClr val="000000"/>
                </a:solidFill>
                <a:latin typeface="+mn-lt"/>
              </a:rPr>
              <a:t> in the atmosphere </a:t>
            </a:r>
            <a:r>
              <a:rPr lang="en-US" b="0" dirty="0" smtClean="0">
                <a:solidFill>
                  <a:srgbClr val="000000"/>
                </a:solidFill>
                <a:latin typeface="+mn-lt"/>
              </a:rPr>
              <a:t>will blur an image. Even through the largest telescopes that are not limited by diffraction a point source looks like a  blob.</a:t>
            </a:r>
          </a:p>
          <a:p>
            <a:endParaRPr lang="en-US" b="0" dirty="0" smtClean="0">
              <a:solidFill>
                <a:srgbClr val="000000"/>
              </a:solidFill>
              <a:latin typeface="+mn-lt"/>
            </a:endParaRPr>
          </a:p>
          <a:p>
            <a:r>
              <a:rPr lang="en-US" dirty="0" smtClean="0">
                <a:solidFill>
                  <a:srgbClr val="000000"/>
                </a:solidFill>
                <a:latin typeface="+mn-lt"/>
              </a:rPr>
              <a:t>The angular size by which a stars size is broadened due to the atmosphere is called the </a:t>
            </a:r>
            <a:r>
              <a:rPr lang="en-US" b="1" dirty="0" smtClean="0">
                <a:solidFill>
                  <a:srgbClr val="000000"/>
                </a:solidFill>
                <a:latin typeface="+mn-lt"/>
              </a:rPr>
              <a:t>seeing disk</a:t>
            </a:r>
            <a:r>
              <a:rPr lang="en-US" b="0" dirty="0" smtClean="0">
                <a:solidFill>
                  <a:srgbClr val="000000"/>
                </a:solidFill>
                <a:latin typeface="+mn-lt"/>
              </a:rPr>
              <a:t>. </a:t>
            </a:r>
          </a:p>
          <a:p>
            <a:endParaRPr lang="en-US" b="0" dirty="0" smtClean="0">
              <a:solidFill>
                <a:srgbClr val="000000"/>
              </a:solidFill>
              <a:latin typeface="+mn-lt"/>
            </a:endParaRPr>
          </a:p>
          <a:p>
            <a:r>
              <a:rPr lang="en-US" b="0" dirty="0" smtClean="0">
                <a:solidFill>
                  <a:srgbClr val="000000"/>
                </a:solidFill>
                <a:latin typeface="+mn-lt"/>
              </a:rPr>
              <a:t>The size of the seeing disk depends on the location of the observations. For example, on </a:t>
            </a:r>
            <a:r>
              <a:rPr lang="en-US" b="1" dirty="0" err="1" smtClean="0">
                <a:solidFill>
                  <a:srgbClr val="000000"/>
                </a:solidFill>
                <a:latin typeface="+mn-lt"/>
              </a:rPr>
              <a:t>Kitt</a:t>
            </a:r>
            <a:r>
              <a:rPr lang="en-US" b="1" dirty="0" smtClean="0">
                <a:solidFill>
                  <a:srgbClr val="000000"/>
                </a:solidFill>
                <a:latin typeface="+mn-lt"/>
              </a:rPr>
              <a:t> Peak</a:t>
            </a:r>
            <a:r>
              <a:rPr lang="en-US" dirty="0" smtClean="0">
                <a:solidFill>
                  <a:srgbClr val="000000"/>
                </a:solidFill>
                <a:latin typeface="+mn-lt"/>
              </a:rPr>
              <a:t> </a:t>
            </a:r>
            <a:r>
              <a:rPr lang="en-US" b="0" dirty="0" smtClean="0">
                <a:solidFill>
                  <a:srgbClr val="000000"/>
                </a:solidFill>
                <a:latin typeface="+mn-lt"/>
              </a:rPr>
              <a:t>in Arizona and </a:t>
            </a:r>
            <a:r>
              <a:rPr lang="en-US" b="1" dirty="0" smtClean="0">
                <a:solidFill>
                  <a:srgbClr val="000000"/>
                </a:solidFill>
                <a:latin typeface="+mn-lt"/>
              </a:rPr>
              <a:t>Cerro </a:t>
            </a:r>
            <a:r>
              <a:rPr lang="en-US" b="1" dirty="0" err="1" smtClean="0">
                <a:solidFill>
                  <a:srgbClr val="000000"/>
                </a:solidFill>
                <a:latin typeface="+mn-lt"/>
              </a:rPr>
              <a:t>Tololo</a:t>
            </a:r>
            <a:r>
              <a:rPr lang="en-US" b="1" dirty="0" smtClean="0">
                <a:solidFill>
                  <a:srgbClr val="000000"/>
                </a:solidFill>
                <a:latin typeface="+mn-lt"/>
              </a:rPr>
              <a:t> </a:t>
            </a:r>
            <a:r>
              <a:rPr lang="en-US" b="0" dirty="0" smtClean="0">
                <a:solidFill>
                  <a:srgbClr val="000000"/>
                </a:solidFill>
                <a:latin typeface="+mn-lt"/>
              </a:rPr>
              <a:t>in Chile, the seeing disk is typically around 1 </a:t>
            </a:r>
            <a:r>
              <a:rPr lang="en-US" b="0" dirty="0" err="1" smtClean="0">
                <a:solidFill>
                  <a:srgbClr val="000000"/>
                </a:solidFill>
                <a:latin typeface="+mn-lt"/>
              </a:rPr>
              <a:t>arcsec</a:t>
            </a:r>
            <a:r>
              <a:rPr lang="en-US" b="0" dirty="0" smtClean="0">
                <a:solidFill>
                  <a:srgbClr val="000000"/>
                </a:solidFill>
                <a:latin typeface="+mn-lt"/>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for Turbulence: Adaptive Optics</a:t>
            </a:r>
            <a:endParaRPr lang="en-US" dirty="0"/>
          </a:p>
        </p:txBody>
      </p:sp>
      <p:sp>
        <p:nvSpPr>
          <p:cNvPr id="5" name="TextBox 4"/>
          <p:cNvSpPr txBox="1"/>
          <p:nvPr/>
        </p:nvSpPr>
        <p:spPr>
          <a:xfrm>
            <a:off x="762000" y="914400"/>
            <a:ext cx="7315200" cy="2246769"/>
          </a:xfrm>
          <a:prstGeom prst="rect">
            <a:avLst/>
          </a:prstGeom>
          <a:noFill/>
        </p:spPr>
        <p:txBody>
          <a:bodyPr wrap="square" rtlCol="0">
            <a:spAutoFit/>
          </a:bodyPr>
          <a:lstStyle/>
          <a:p>
            <a:r>
              <a:rPr lang="en-US" sz="2000" b="0" dirty="0" smtClean="0">
                <a:solidFill>
                  <a:srgbClr val="000000"/>
                </a:solidFill>
                <a:latin typeface="+mn-lt"/>
              </a:rPr>
              <a:t>The goal of </a:t>
            </a:r>
            <a:r>
              <a:rPr lang="en-US" sz="2000" dirty="0" smtClean="0">
                <a:solidFill>
                  <a:srgbClr val="000000"/>
                </a:solidFill>
                <a:latin typeface="+mn-lt"/>
              </a:rPr>
              <a:t>adaptive optics </a:t>
            </a:r>
            <a:r>
              <a:rPr lang="en-US" sz="2000" b="0" dirty="0" smtClean="0">
                <a:solidFill>
                  <a:srgbClr val="000000"/>
                </a:solidFill>
                <a:latin typeface="+mn-lt"/>
              </a:rPr>
              <a:t>is to compensate for atmospheric turbulence. </a:t>
            </a:r>
          </a:p>
          <a:p>
            <a:endParaRPr lang="en-US" sz="2000" b="0" dirty="0" smtClean="0">
              <a:solidFill>
                <a:srgbClr val="000000"/>
              </a:solidFill>
              <a:latin typeface="+mn-lt"/>
            </a:endParaRPr>
          </a:p>
          <a:p>
            <a:r>
              <a:rPr lang="en-US" sz="2000" b="0" dirty="0" smtClean="0">
                <a:solidFill>
                  <a:srgbClr val="000000"/>
                </a:solidFill>
                <a:latin typeface="+mn-lt"/>
              </a:rPr>
              <a:t>In an adaptive optics system, sensors monitor the dancing motion of a star due to turbulence 10 to 100 times per second, and a powerful computer rapidly calculates the mirror shape needed to compensate.</a:t>
            </a:r>
          </a:p>
        </p:txBody>
      </p:sp>
      <p:pic>
        <p:nvPicPr>
          <p:cNvPr id="6" name="Picture 5"/>
          <p:cNvPicPr>
            <a:picLocks noChangeAspect="1"/>
          </p:cNvPicPr>
          <p:nvPr/>
        </p:nvPicPr>
        <p:blipFill>
          <a:blip r:embed="rId2"/>
          <a:stretch>
            <a:fillRect/>
          </a:stretch>
        </p:blipFill>
        <p:spPr>
          <a:xfrm>
            <a:off x="6400800" y="3428999"/>
            <a:ext cx="2133600" cy="3016307"/>
          </a:xfrm>
          <a:prstGeom prst="rect">
            <a:avLst/>
          </a:prstGeom>
        </p:spPr>
      </p:pic>
      <p:sp>
        <p:nvSpPr>
          <p:cNvPr id="7" name="TextBox 6"/>
          <p:cNvSpPr txBox="1"/>
          <p:nvPr/>
        </p:nvSpPr>
        <p:spPr>
          <a:xfrm>
            <a:off x="762000" y="3886200"/>
            <a:ext cx="5257800" cy="2246769"/>
          </a:xfrm>
          <a:prstGeom prst="rect">
            <a:avLst/>
          </a:prstGeom>
          <a:noFill/>
        </p:spPr>
        <p:txBody>
          <a:bodyPr wrap="square" rtlCol="0">
            <a:spAutoFit/>
          </a:bodyPr>
          <a:lstStyle/>
          <a:p>
            <a:r>
              <a:rPr lang="en-US" sz="2000" b="0" dirty="0" smtClean="0">
                <a:solidFill>
                  <a:srgbClr val="000000"/>
                </a:solidFill>
                <a:latin typeface="+mn-lt"/>
              </a:rPr>
              <a:t>If a bright star is not near the field of view </a:t>
            </a:r>
          </a:p>
          <a:p>
            <a:r>
              <a:rPr lang="en-US" sz="2000" b="0" dirty="0" smtClean="0">
                <a:solidFill>
                  <a:srgbClr val="000000"/>
                </a:solidFill>
                <a:latin typeface="+mn-lt"/>
              </a:rPr>
              <a:t>a laser beam is used. The beam strikes sodium atoms in the sky, causing them to glow and </a:t>
            </a:r>
            <a:r>
              <a:rPr lang="en-US" sz="2000" b="1" dirty="0" smtClean="0">
                <a:solidFill>
                  <a:srgbClr val="000000"/>
                </a:solidFill>
                <a:latin typeface="+mn-lt"/>
              </a:rPr>
              <a:t>make an artificial “star.” </a:t>
            </a:r>
            <a:r>
              <a:rPr lang="en-US" sz="2000" b="0" dirty="0" smtClean="0">
                <a:solidFill>
                  <a:srgbClr val="000000"/>
                </a:solidFill>
                <a:latin typeface="+mn-lt"/>
              </a:rPr>
              <a:t>Tracking the twinkling of this “star” makes it possible to undo the effects of atmospheric turbulence on telescope images.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p:txBody>
          <a:bodyPr/>
          <a:lstStyle/>
          <a:p>
            <a:r>
              <a:rPr lang="en-US"/>
              <a:t>What are the two basic designs of telescopes?</a:t>
            </a:r>
          </a:p>
        </p:txBody>
      </p:sp>
      <p:sp>
        <p:nvSpPr>
          <p:cNvPr id="64518" name="Rectangle 6"/>
          <p:cNvSpPr>
            <a:spLocks noGrp="1" noChangeArrowheads="1"/>
          </p:cNvSpPr>
          <p:nvPr>
            <p:ph type="body" idx="1"/>
          </p:nvPr>
        </p:nvSpPr>
        <p:spPr>
          <a:xfrm>
            <a:off x="365125" y="1141413"/>
            <a:ext cx="7788275" cy="5106987"/>
          </a:xfrm>
        </p:spPr>
        <p:txBody>
          <a:bodyPr/>
          <a:lstStyle/>
          <a:p>
            <a:r>
              <a:rPr lang="en-US" b="1"/>
              <a:t>Refracting telescope:</a:t>
            </a:r>
            <a:r>
              <a:rPr lang="en-US"/>
              <a:t> focuses light with lenses</a:t>
            </a:r>
          </a:p>
          <a:p>
            <a:r>
              <a:rPr lang="en-US" b="1"/>
              <a:t>Reflecting telescope:</a:t>
            </a:r>
            <a:r>
              <a:rPr lang="en-US"/>
              <a:t> focuses light with mirrors</a:t>
            </a:r>
          </a:p>
        </p:txBody>
      </p:sp>
      <p:pic>
        <p:nvPicPr>
          <p:cNvPr id="5" name="Picture 4"/>
          <p:cNvPicPr>
            <a:picLocks noChangeAspect="1"/>
          </p:cNvPicPr>
          <p:nvPr/>
        </p:nvPicPr>
        <p:blipFill>
          <a:blip r:embed="rId3"/>
          <a:stretch>
            <a:fillRect/>
          </a:stretch>
        </p:blipFill>
        <p:spPr>
          <a:xfrm>
            <a:off x="685800" y="3048000"/>
            <a:ext cx="3556000" cy="2667000"/>
          </a:xfrm>
          <a:prstGeom prst="rect">
            <a:avLst/>
          </a:prstGeom>
        </p:spPr>
      </p:pic>
      <p:sp>
        <p:nvSpPr>
          <p:cNvPr id="6" name="TextBox 5"/>
          <p:cNvSpPr txBox="1"/>
          <p:nvPr/>
        </p:nvSpPr>
        <p:spPr>
          <a:xfrm>
            <a:off x="457200" y="5867400"/>
            <a:ext cx="3505200" cy="707886"/>
          </a:xfrm>
          <a:prstGeom prst="rect">
            <a:avLst/>
          </a:prstGeom>
          <a:noFill/>
        </p:spPr>
        <p:txBody>
          <a:bodyPr wrap="square" rtlCol="0">
            <a:spAutoFit/>
          </a:bodyPr>
          <a:lstStyle/>
          <a:p>
            <a:r>
              <a:rPr lang="en-US" sz="2000" b="0" dirty="0" smtClean="0">
                <a:solidFill>
                  <a:srgbClr val="000000"/>
                </a:solidFill>
              </a:rPr>
              <a:t>The 68 cm refractor at the Vienna University Observatory.</a:t>
            </a:r>
            <a:endParaRPr lang="en-US" sz="2000" b="0" dirty="0">
              <a:solidFill>
                <a:srgbClr val="000000"/>
              </a:solidFill>
            </a:endParaRPr>
          </a:p>
        </p:txBody>
      </p:sp>
      <p:pic>
        <p:nvPicPr>
          <p:cNvPr id="7" name="Picture 6"/>
          <p:cNvPicPr>
            <a:picLocks noChangeAspect="1"/>
          </p:cNvPicPr>
          <p:nvPr/>
        </p:nvPicPr>
        <p:blipFill>
          <a:blip r:embed="rId4"/>
          <a:stretch>
            <a:fillRect/>
          </a:stretch>
        </p:blipFill>
        <p:spPr>
          <a:xfrm>
            <a:off x="4749800" y="3048000"/>
            <a:ext cx="3556000" cy="2667000"/>
          </a:xfrm>
          <a:prstGeom prst="rect">
            <a:avLst/>
          </a:prstGeom>
        </p:spPr>
      </p:pic>
      <p:sp>
        <p:nvSpPr>
          <p:cNvPr id="8" name="TextBox 7"/>
          <p:cNvSpPr txBox="1"/>
          <p:nvPr/>
        </p:nvSpPr>
        <p:spPr>
          <a:xfrm>
            <a:off x="4953000" y="5867400"/>
            <a:ext cx="3505200" cy="707886"/>
          </a:xfrm>
          <a:prstGeom prst="rect">
            <a:avLst/>
          </a:prstGeom>
          <a:noFill/>
        </p:spPr>
        <p:txBody>
          <a:bodyPr wrap="square" rtlCol="0">
            <a:spAutoFit/>
          </a:bodyPr>
          <a:lstStyle/>
          <a:p>
            <a:r>
              <a:rPr lang="en-US" sz="2000" b="0" dirty="0" smtClean="0">
                <a:solidFill>
                  <a:srgbClr val="000000"/>
                </a:solidFill>
              </a:rPr>
              <a:t>The 8 in reflecting telescope MEADE LX 200.</a:t>
            </a:r>
            <a:endParaRPr lang="en-US" sz="2000" b="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66571" name="Picture 11" descr="06_10_Figure"/>
          <p:cNvPicPr>
            <a:picLocks noChangeAspect="1" noChangeArrowheads="1"/>
          </p:cNvPicPr>
          <p:nvPr/>
        </p:nvPicPr>
        <p:blipFill>
          <a:blip r:embed="rId3"/>
          <a:srcRect b="2895"/>
          <a:stretch>
            <a:fillRect/>
          </a:stretch>
        </p:blipFill>
        <p:spPr bwMode="auto">
          <a:xfrm>
            <a:off x="620713" y="892175"/>
            <a:ext cx="5018087" cy="5280025"/>
          </a:xfrm>
          <a:prstGeom prst="rect">
            <a:avLst/>
          </a:prstGeom>
          <a:noFill/>
        </p:spPr>
      </p:pic>
      <p:sp>
        <p:nvSpPr>
          <p:cNvPr id="66569" name="Rectangle 9"/>
          <p:cNvSpPr>
            <a:spLocks noGrp="1" noChangeArrowheads="1"/>
          </p:cNvSpPr>
          <p:nvPr>
            <p:ph type="title"/>
          </p:nvPr>
        </p:nvSpPr>
        <p:spPr/>
        <p:txBody>
          <a:bodyPr/>
          <a:lstStyle/>
          <a:p>
            <a:r>
              <a:rPr lang="en-US"/>
              <a:t>Refracting Telescope</a:t>
            </a:r>
          </a:p>
        </p:txBody>
      </p:sp>
      <p:sp>
        <p:nvSpPr>
          <p:cNvPr id="66570" name="Rectangle 10"/>
          <p:cNvSpPr>
            <a:spLocks noGrp="1" noChangeArrowheads="1"/>
          </p:cNvSpPr>
          <p:nvPr>
            <p:ph type="body" idx="1"/>
          </p:nvPr>
        </p:nvSpPr>
        <p:spPr>
          <a:xfrm>
            <a:off x="5715000" y="1141413"/>
            <a:ext cx="3070225" cy="5106987"/>
          </a:xfrm>
        </p:spPr>
        <p:txBody>
          <a:bodyPr/>
          <a:lstStyle/>
          <a:p>
            <a:endParaRPr lang="en-US"/>
          </a:p>
          <a:p>
            <a:r>
              <a:rPr lang="en-US"/>
              <a:t>Refracting telescopes need to be </a:t>
            </a:r>
            <a:br>
              <a:rPr lang="en-US"/>
            </a:br>
            <a:r>
              <a:rPr lang="en-US"/>
              <a:t>very long, </a:t>
            </a:r>
            <a:br>
              <a:rPr lang="en-US"/>
            </a:br>
            <a:r>
              <a:rPr lang="en-US"/>
              <a:t>with large, heavy lenses.</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Rectangle 9"/>
          <p:cNvSpPr>
            <a:spLocks noGrp="1" noChangeArrowheads="1"/>
          </p:cNvSpPr>
          <p:nvPr>
            <p:ph type="title"/>
          </p:nvPr>
        </p:nvSpPr>
        <p:spPr/>
        <p:txBody>
          <a:bodyPr/>
          <a:lstStyle/>
          <a:p>
            <a:r>
              <a:rPr lang="en-US"/>
              <a:t>Refracting Telescope</a:t>
            </a:r>
          </a:p>
        </p:txBody>
      </p:sp>
      <p:sp>
        <p:nvSpPr>
          <p:cNvPr id="7" name="TextBox 6"/>
          <p:cNvSpPr txBox="1"/>
          <p:nvPr/>
        </p:nvSpPr>
        <p:spPr>
          <a:xfrm>
            <a:off x="457200" y="3886200"/>
            <a:ext cx="8001000" cy="1323439"/>
          </a:xfrm>
          <a:prstGeom prst="rect">
            <a:avLst/>
          </a:prstGeom>
          <a:noFill/>
        </p:spPr>
        <p:txBody>
          <a:bodyPr wrap="square" rtlCol="0">
            <a:spAutoFit/>
          </a:bodyPr>
          <a:lstStyle/>
          <a:p>
            <a:r>
              <a:rPr lang="en-US" sz="2000" dirty="0" smtClean="0">
                <a:solidFill>
                  <a:srgbClr val="000000"/>
                </a:solidFill>
                <a:latin typeface="+mn-lt"/>
              </a:rPr>
              <a:t>A </a:t>
            </a:r>
            <a:r>
              <a:rPr lang="en-US" sz="2000" b="1" dirty="0" smtClean="0">
                <a:solidFill>
                  <a:srgbClr val="000000"/>
                </a:solidFill>
                <a:latin typeface="+mn-lt"/>
              </a:rPr>
              <a:t>refracting telescope </a:t>
            </a:r>
            <a:r>
              <a:rPr lang="en-US" sz="2000" dirty="0" smtClean="0">
                <a:solidFill>
                  <a:srgbClr val="000000"/>
                </a:solidFill>
                <a:latin typeface="+mn-lt"/>
              </a:rPr>
              <a:t>consists of a large-diameter </a:t>
            </a:r>
            <a:r>
              <a:rPr lang="en-US" sz="2000" b="1" dirty="0" smtClean="0">
                <a:solidFill>
                  <a:srgbClr val="000000"/>
                </a:solidFill>
                <a:latin typeface="+mn-lt"/>
              </a:rPr>
              <a:t>objective lens </a:t>
            </a:r>
            <a:r>
              <a:rPr lang="en-US" sz="2000" dirty="0" smtClean="0">
                <a:solidFill>
                  <a:srgbClr val="000000"/>
                </a:solidFill>
                <a:latin typeface="+mn-lt"/>
              </a:rPr>
              <a:t>(convex lens) with a </a:t>
            </a:r>
            <a:r>
              <a:rPr lang="en-US" sz="2000" b="1" dirty="0" smtClean="0">
                <a:solidFill>
                  <a:srgbClr val="000000"/>
                </a:solidFill>
                <a:latin typeface="+mn-lt"/>
              </a:rPr>
              <a:t>long focal length </a:t>
            </a:r>
            <a:r>
              <a:rPr lang="en-US" sz="2000" dirty="0" smtClean="0">
                <a:solidFill>
                  <a:srgbClr val="000000"/>
                </a:solidFill>
                <a:latin typeface="+mn-lt"/>
              </a:rPr>
              <a:t>and a small eyepiece lens of short focal length. The </a:t>
            </a:r>
            <a:r>
              <a:rPr lang="en-US" sz="2000" b="1" dirty="0" smtClean="0">
                <a:solidFill>
                  <a:srgbClr val="000000"/>
                </a:solidFill>
                <a:latin typeface="+mn-lt"/>
              </a:rPr>
              <a:t>eyepiece lens magnifies</a:t>
            </a:r>
            <a:r>
              <a:rPr lang="en-US" sz="2000" dirty="0" smtClean="0">
                <a:solidFill>
                  <a:srgbClr val="000000"/>
                </a:solidFill>
                <a:latin typeface="+mn-lt"/>
              </a:rPr>
              <a:t> the image formed by the objective lens in its focal plane (shown as a dashed line). </a:t>
            </a:r>
          </a:p>
        </p:txBody>
      </p:sp>
      <p:pic>
        <p:nvPicPr>
          <p:cNvPr id="8" name="Picture 7"/>
          <p:cNvPicPr>
            <a:picLocks noChangeAspect="1"/>
          </p:cNvPicPr>
          <p:nvPr/>
        </p:nvPicPr>
        <p:blipFill>
          <a:blip r:embed="rId3"/>
          <a:stretch>
            <a:fillRect/>
          </a:stretch>
        </p:blipFill>
        <p:spPr>
          <a:xfrm>
            <a:off x="1066800" y="914400"/>
            <a:ext cx="7150100" cy="2806700"/>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Rectangle 9"/>
          <p:cNvSpPr>
            <a:spLocks noGrp="1" noChangeArrowheads="1"/>
          </p:cNvSpPr>
          <p:nvPr>
            <p:ph type="title"/>
          </p:nvPr>
        </p:nvSpPr>
        <p:spPr/>
        <p:txBody>
          <a:bodyPr/>
          <a:lstStyle/>
          <a:p>
            <a:r>
              <a:rPr lang="en-US"/>
              <a:t>Refracting Telescope</a:t>
            </a:r>
          </a:p>
        </p:txBody>
      </p:sp>
      <p:sp>
        <p:nvSpPr>
          <p:cNvPr id="5" name="TextBox 4"/>
          <p:cNvSpPr txBox="1"/>
          <p:nvPr/>
        </p:nvSpPr>
        <p:spPr>
          <a:xfrm>
            <a:off x="609600" y="3886200"/>
            <a:ext cx="8001000" cy="2144177"/>
          </a:xfrm>
          <a:prstGeom prst="rect">
            <a:avLst/>
          </a:prstGeom>
          <a:noFill/>
        </p:spPr>
        <p:txBody>
          <a:bodyPr wrap="square" rtlCol="0">
            <a:spAutoFit/>
          </a:bodyPr>
          <a:lstStyle/>
          <a:p>
            <a:r>
              <a:rPr lang="en-US" sz="2000" b="0" dirty="0" smtClean="0">
                <a:solidFill>
                  <a:srgbClr val="000000"/>
                </a:solidFill>
                <a:latin typeface="+mn-lt"/>
              </a:rPr>
              <a:t>The </a:t>
            </a:r>
            <a:r>
              <a:rPr lang="en-US" sz="2000" b="1" dirty="0" smtClean="0">
                <a:solidFill>
                  <a:srgbClr val="000000"/>
                </a:solidFill>
                <a:latin typeface="+mn-lt"/>
              </a:rPr>
              <a:t>magnification (M) </a:t>
            </a:r>
            <a:r>
              <a:rPr lang="en-US" sz="2000" b="0" dirty="0" smtClean="0">
                <a:solidFill>
                  <a:srgbClr val="000000"/>
                </a:solidFill>
                <a:latin typeface="+mn-lt"/>
              </a:rPr>
              <a:t>provided by a </a:t>
            </a:r>
            <a:r>
              <a:rPr lang="en-US" sz="2000" dirty="0" smtClean="0">
                <a:solidFill>
                  <a:srgbClr val="000000"/>
                </a:solidFill>
                <a:latin typeface="+mn-lt"/>
              </a:rPr>
              <a:t>refracting telescope </a:t>
            </a:r>
            <a:r>
              <a:rPr lang="en-US" sz="2000" b="0" dirty="0" smtClean="0">
                <a:solidFill>
                  <a:srgbClr val="000000"/>
                </a:solidFill>
                <a:latin typeface="+mn-lt"/>
              </a:rPr>
              <a:t>is the ratio of the focal length of the objective (f</a:t>
            </a:r>
            <a:r>
              <a:rPr lang="en-US" sz="2000" b="0" baseline="-25000" dirty="0" smtClean="0">
                <a:solidFill>
                  <a:srgbClr val="000000"/>
                </a:solidFill>
                <a:latin typeface="+mn-lt"/>
              </a:rPr>
              <a:t>1</a:t>
            </a:r>
            <a:r>
              <a:rPr lang="en-US" sz="2000" b="0" dirty="0" smtClean="0">
                <a:solidFill>
                  <a:srgbClr val="000000"/>
                </a:solidFill>
                <a:latin typeface="+mn-lt"/>
              </a:rPr>
              <a:t>) to the focal length of the eyepiece (f</a:t>
            </a:r>
            <a:r>
              <a:rPr lang="en-US" sz="2000" b="0" baseline="-25000" dirty="0" smtClean="0">
                <a:solidFill>
                  <a:srgbClr val="000000"/>
                </a:solidFill>
                <a:latin typeface="+mn-lt"/>
              </a:rPr>
              <a:t>2</a:t>
            </a:r>
            <a:r>
              <a:rPr lang="en-US" sz="2000" b="0" dirty="0" smtClean="0">
                <a:solidFill>
                  <a:srgbClr val="000000"/>
                </a:solidFill>
                <a:latin typeface="+mn-lt"/>
              </a:rPr>
              <a:t>).   M= f</a:t>
            </a:r>
            <a:r>
              <a:rPr lang="en-US" sz="2000" b="0" baseline="-25000" dirty="0" smtClean="0">
                <a:solidFill>
                  <a:srgbClr val="000000"/>
                </a:solidFill>
                <a:latin typeface="+mn-lt"/>
              </a:rPr>
              <a:t>1</a:t>
            </a:r>
            <a:r>
              <a:rPr lang="en-US" sz="2000" b="0" dirty="0" smtClean="0">
                <a:solidFill>
                  <a:srgbClr val="000000"/>
                </a:solidFill>
                <a:latin typeface="+mn-lt"/>
              </a:rPr>
              <a:t>/f</a:t>
            </a:r>
            <a:r>
              <a:rPr lang="en-US" sz="2000" b="0" baseline="-25000" dirty="0" smtClean="0">
                <a:solidFill>
                  <a:srgbClr val="000000"/>
                </a:solidFill>
                <a:latin typeface="+mn-lt"/>
              </a:rPr>
              <a:t>2</a:t>
            </a:r>
          </a:p>
          <a:p>
            <a:endParaRPr lang="en-US" sz="2000" b="0" baseline="-25000" dirty="0" smtClean="0">
              <a:solidFill>
                <a:srgbClr val="000000"/>
              </a:solidFill>
              <a:latin typeface="+mn-lt"/>
            </a:endParaRPr>
          </a:p>
          <a:p>
            <a:r>
              <a:rPr lang="en-US" sz="2000" b="0" dirty="0" smtClean="0">
                <a:solidFill>
                  <a:srgbClr val="000000"/>
                </a:solidFill>
                <a:latin typeface="+mn-lt"/>
              </a:rPr>
              <a:t>Assume a crater on the moon has an angular size of about 0.01°. A telescope with a magnification of 20× will make it appear to have an angular size of 20×0.01° = 0.2°</a:t>
            </a:r>
            <a:endParaRPr lang="en-US" sz="2000" b="0" baseline="-25000" dirty="0" smtClean="0">
              <a:solidFill>
                <a:srgbClr val="000000"/>
              </a:solidFill>
              <a:latin typeface="+mn-lt"/>
            </a:endParaRPr>
          </a:p>
        </p:txBody>
      </p:sp>
      <p:pic>
        <p:nvPicPr>
          <p:cNvPr id="6" name="Picture 5"/>
          <p:cNvPicPr>
            <a:picLocks noChangeAspect="1"/>
          </p:cNvPicPr>
          <p:nvPr/>
        </p:nvPicPr>
        <p:blipFill>
          <a:blip r:embed="rId3"/>
          <a:stretch>
            <a:fillRect/>
          </a:stretch>
        </p:blipFill>
        <p:spPr>
          <a:xfrm>
            <a:off x="1066800" y="914400"/>
            <a:ext cx="7150100" cy="2806700"/>
          </a:xfrm>
          <a:prstGeom prst="rect">
            <a:avLst/>
          </a:prstGeom>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9" name="Rectangle 9"/>
          <p:cNvSpPr>
            <a:spLocks noGrp="1" noChangeArrowheads="1"/>
          </p:cNvSpPr>
          <p:nvPr>
            <p:ph type="title"/>
          </p:nvPr>
        </p:nvSpPr>
        <p:spPr/>
        <p:txBody>
          <a:bodyPr/>
          <a:lstStyle/>
          <a:p>
            <a:r>
              <a:rPr lang="en-US"/>
              <a:t>Refracting Telescope</a:t>
            </a:r>
          </a:p>
        </p:txBody>
      </p:sp>
      <p:sp>
        <p:nvSpPr>
          <p:cNvPr id="7" name="TextBox 6"/>
          <p:cNvSpPr txBox="1"/>
          <p:nvPr/>
        </p:nvSpPr>
        <p:spPr>
          <a:xfrm>
            <a:off x="457200" y="990600"/>
            <a:ext cx="8001000" cy="1569660"/>
          </a:xfrm>
          <a:prstGeom prst="rect">
            <a:avLst/>
          </a:prstGeom>
          <a:noFill/>
        </p:spPr>
        <p:txBody>
          <a:bodyPr wrap="square" rtlCol="0">
            <a:spAutoFit/>
          </a:bodyPr>
          <a:lstStyle/>
          <a:p>
            <a:r>
              <a:rPr lang="en-US" b="1" dirty="0" smtClean="0">
                <a:solidFill>
                  <a:srgbClr val="000000"/>
                </a:solidFill>
              </a:rPr>
              <a:t>Example:</a:t>
            </a:r>
            <a:r>
              <a:rPr lang="en-US" b="0" dirty="0" smtClean="0">
                <a:solidFill>
                  <a:srgbClr val="000000"/>
                </a:solidFill>
              </a:rPr>
              <a:t> A small refracting telescope has an objective of focal length 1 </a:t>
            </a:r>
            <a:r>
              <a:rPr lang="en-US" b="0" dirty="0" err="1" smtClean="0">
                <a:solidFill>
                  <a:srgbClr val="000000"/>
                </a:solidFill>
              </a:rPr>
              <a:t>m</a:t>
            </a:r>
            <a:r>
              <a:rPr lang="en-US" b="0" dirty="0" smtClean="0">
                <a:solidFill>
                  <a:srgbClr val="000000"/>
                </a:solidFill>
              </a:rPr>
              <a:t>. If the eyepiece has a focal length of 4.0 cm, what is the magnification of the telescope? </a:t>
            </a:r>
          </a:p>
          <a:p>
            <a:r>
              <a:rPr lang="en-US" b="0" dirty="0" smtClean="0">
                <a:solidFill>
                  <a:srgbClr val="000000"/>
                </a:solidFill>
              </a:rPr>
              <a:t>   </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6"/>
          </a:xfrm>
        </p:spPr>
        <p:txBody>
          <a:bodyPr/>
          <a:lstStyle/>
          <a:p>
            <a:r>
              <a:rPr lang="en-US" dirty="0" smtClean="0"/>
              <a:t>Chromatic Aberration of Refractors</a:t>
            </a:r>
            <a:endParaRPr lang="en-US" dirty="0"/>
          </a:p>
        </p:txBody>
      </p:sp>
      <p:pic>
        <p:nvPicPr>
          <p:cNvPr id="5" name="Picture 4"/>
          <p:cNvPicPr>
            <a:picLocks noChangeAspect="1"/>
          </p:cNvPicPr>
          <p:nvPr/>
        </p:nvPicPr>
        <p:blipFill>
          <a:blip r:embed="rId2"/>
          <a:stretch>
            <a:fillRect/>
          </a:stretch>
        </p:blipFill>
        <p:spPr>
          <a:xfrm>
            <a:off x="533400" y="990600"/>
            <a:ext cx="8153400" cy="3502384"/>
          </a:xfrm>
          <a:prstGeom prst="rect">
            <a:avLst/>
          </a:prstGeom>
        </p:spPr>
      </p:pic>
      <p:sp>
        <p:nvSpPr>
          <p:cNvPr id="6" name="TextBox 5"/>
          <p:cNvSpPr txBox="1"/>
          <p:nvPr/>
        </p:nvSpPr>
        <p:spPr>
          <a:xfrm>
            <a:off x="609600" y="4648200"/>
            <a:ext cx="7904728" cy="1323439"/>
          </a:xfrm>
          <a:prstGeom prst="rect">
            <a:avLst/>
          </a:prstGeom>
          <a:noFill/>
        </p:spPr>
        <p:txBody>
          <a:bodyPr wrap="none" rtlCol="0">
            <a:spAutoFit/>
          </a:bodyPr>
          <a:lstStyle/>
          <a:p>
            <a:pPr marL="457200" indent="-457200">
              <a:buAutoNum type="alphaLcParenBoth"/>
            </a:pPr>
            <a:r>
              <a:rPr lang="en-US" sz="2000" b="0" dirty="0" smtClean="0">
                <a:solidFill>
                  <a:srgbClr val="000000"/>
                </a:solidFill>
                <a:latin typeface="+mn-lt"/>
              </a:rPr>
              <a:t>A single lens suffers from a defect called </a:t>
            </a:r>
            <a:r>
              <a:rPr lang="en-US" sz="2000" b="1" dirty="0" smtClean="0">
                <a:solidFill>
                  <a:srgbClr val="000000"/>
                </a:solidFill>
                <a:latin typeface="+mn-lt"/>
              </a:rPr>
              <a:t>chromatic aberration</a:t>
            </a:r>
            <a:r>
              <a:rPr lang="en-US" sz="2000" b="0" dirty="0" smtClean="0">
                <a:solidFill>
                  <a:srgbClr val="000000"/>
                </a:solidFill>
                <a:latin typeface="+mn-lt"/>
              </a:rPr>
              <a:t>, </a:t>
            </a:r>
          </a:p>
          <a:p>
            <a:pPr marL="457200" indent="-457200"/>
            <a:r>
              <a:rPr lang="en-US" sz="2000" b="0" dirty="0" smtClean="0">
                <a:solidFill>
                  <a:srgbClr val="000000"/>
                </a:solidFill>
                <a:latin typeface="+mn-lt"/>
              </a:rPr>
              <a:t>in which different colors of light are brought to a focus at different </a:t>
            </a:r>
          </a:p>
          <a:p>
            <a:pPr marL="457200" indent="-457200"/>
            <a:r>
              <a:rPr lang="en-US" sz="2000" b="0" dirty="0" smtClean="0">
                <a:solidFill>
                  <a:srgbClr val="000000"/>
                </a:solidFill>
                <a:latin typeface="+mn-lt"/>
              </a:rPr>
              <a:t>distances from the lens. (</a:t>
            </a:r>
            <a:r>
              <a:rPr lang="en-US" sz="2000" b="0" dirty="0" err="1" smtClean="0">
                <a:solidFill>
                  <a:srgbClr val="000000"/>
                </a:solidFill>
                <a:latin typeface="+mn-lt"/>
              </a:rPr>
              <a:t>b</a:t>
            </a:r>
            <a:r>
              <a:rPr lang="en-US" sz="2000" b="0" dirty="0" smtClean="0">
                <a:solidFill>
                  <a:srgbClr val="000000"/>
                </a:solidFill>
                <a:latin typeface="+mn-lt"/>
              </a:rPr>
              <a:t>) This problem can be corrected by </a:t>
            </a:r>
          </a:p>
          <a:p>
            <a:pPr marL="457200" indent="-457200"/>
            <a:r>
              <a:rPr lang="en-US" sz="2000" b="0" dirty="0" smtClean="0">
                <a:solidFill>
                  <a:srgbClr val="000000"/>
                </a:solidFill>
                <a:latin typeface="+mn-lt"/>
              </a:rPr>
              <a:t>adding a second lens made from a different kind of glass.</a:t>
            </a:r>
            <a:endParaRPr lang="en-US" sz="2000" b="0" dirty="0">
              <a:solidFill>
                <a:srgbClr val="000000"/>
              </a:solidFill>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Telescope</a:t>
            </a:r>
            <a:endParaRPr lang="en-US" dirty="0"/>
          </a:p>
        </p:txBody>
      </p:sp>
      <p:sp>
        <p:nvSpPr>
          <p:cNvPr id="5" name="TextBox 4"/>
          <p:cNvSpPr txBox="1"/>
          <p:nvPr/>
        </p:nvSpPr>
        <p:spPr>
          <a:xfrm>
            <a:off x="685800" y="857072"/>
            <a:ext cx="7543800" cy="707886"/>
          </a:xfrm>
          <a:prstGeom prst="rect">
            <a:avLst/>
          </a:prstGeom>
          <a:noFill/>
        </p:spPr>
        <p:txBody>
          <a:bodyPr wrap="square" rtlCol="0">
            <a:spAutoFit/>
          </a:bodyPr>
          <a:lstStyle/>
          <a:p>
            <a:r>
              <a:rPr lang="en-US" sz="2000" b="0" dirty="0" smtClean="0">
                <a:solidFill>
                  <a:srgbClr val="000000"/>
                </a:solidFill>
                <a:latin typeface="+mn-lt"/>
              </a:rPr>
              <a:t>Almost all modern day telescopes are reflecting telescopes.</a:t>
            </a:r>
          </a:p>
          <a:p>
            <a:r>
              <a:rPr lang="en-US" sz="2000" b="0" dirty="0" smtClean="0">
                <a:solidFill>
                  <a:srgbClr val="000000"/>
                </a:solidFill>
                <a:latin typeface="+mn-lt"/>
              </a:rPr>
              <a:t>Some properties of reflection</a:t>
            </a:r>
            <a:r>
              <a:rPr lang="en-US" sz="2000" dirty="0">
                <a:solidFill>
                  <a:srgbClr val="000000"/>
                </a:solidFill>
                <a:latin typeface="+mn-lt"/>
              </a:rPr>
              <a:t>:</a:t>
            </a:r>
            <a:endParaRPr lang="en-US" sz="2000" b="0" dirty="0">
              <a:solidFill>
                <a:srgbClr val="000000"/>
              </a:solidFill>
              <a:latin typeface="+mn-lt"/>
            </a:endParaRPr>
          </a:p>
        </p:txBody>
      </p:sp>
      <p:pic>
        <p:nvPicPr>
          <p:cNvPr id="6" name="Picture 5"/>
          <p:cNvPicPr>
            <a:picLocks noChangeAspect="1"/>
          </p:cNvPicPr>
          <p:nvPr/>
        </p:nvPicPr>
        <p:blipFill>
          <a:blip r:embed="rId2"/>
          <a:stretch>
            <a:fillRect/>
          </a:stretch>
        </p:blipFill>
        <p:spPr>
          <a:xfrm>
            <a:off x="4323896" y="1981200"/>
            <a:ext cx="4591504" cy="3276600"/>
          </a:xfrm>
          <a:prstGeom prst="rect">
            <a:avLst/>
          </a:prstGeom>
        </p:spPr>
      </p:pic>
      <p:sp>
        <p:nvSpPr>
          <p:cNvPr id="7" name="TextBox 6"/>
          <p:cNvSpPr txBox="1"/>
          <p:nvPr/>
        </p:nvSpPr>
        <p:spPr>
          <a:xfrm>
            <a:off x="685800" y="2133600"/>
            <a:ext cx="3581400" cy="3847207"/>
          </a:xfrm>
          <a:prstGeom prst="rect">
            <a:avLst/>
          </a:prstGeom>
          <a:noFill/>
        </p:spPr>
        <p:txBody>
          <a:bodyPr wrap="square" rtlCol="0">
            <a:spAutoFit/>
          </a:bodyPr>
          <a:lstStyle/>
          <a:p>
            <a:r>
              <a:rPr lang="en-US" sz="2000" b="0" dirty="0" smtClean="0">
                <a:solidFill>
                  <a:srgbClr val="000000"/>
                </a:solidFill>
                <a:latin typeface="+mn-lt"/>
              </a:rPr>
              <a:t>(a) </a:t>
            </a:r>
            <a:r>
              <a:rPr lang="en-US" sz="2000" dirty="0" smtClean="0">
                <a:solidFill>
                  <a:srgbClr val="000000"/>
                </a:solidFill>
                <a:latin typeface="+mn-lt"/>
              </a:rPr>
              <a:t>The </a:t>
            </a:r>
            <a:r>
              <a:rPr lang="en-US" sz="2000" b="1" dirty="0" smtClean="0">
                <a:solidFill>
                  <a:srgbClr val="000000"/>
                </a:solidFill>
                <a:latin typeface="+mn-lt"/>
              </a:rPr>
              <a:t>angle of incidence </a:t>
            </a:r>
            <a:r>
              <a:rPr lang="en-US" sz="2000" dirty="0" smtClean="0">
                <a:solidFill>
                  <a:srgbClr val="000000"/>
                </a:solidFill>
                <a:latin typeface="+mn-lt"/>
              </a:rPr>
              <a:t>(</a:t>
            </a:r>
            <a:r>
              <a:rPr lang="en-US" sz="2000" dirty="0" err="1" smtClean="0">
                <a:solidFill>
                  <a:srgbClr val="000000"/>
                </a:solidFill>
                <a:latin typeface="+mn-lt"/>
              </a:rPr>
              <a:t>i</a:t>
            </a:r>
            <a:r>
              <a:rPr lang="en-US" sz="2000" dirty="0" smtClean="0">
                <a:solidFill>
                  <a:srgbClr val="000000"/>
                </a:solidFill>
                <a:latin typeface="+mn-lt"/>
              </a:rPr>
              <a:t>), is always equal to the </a:t>
            </a:r>
            <a:r>
              <a:rPr lang="en-US" sz="2000" b="1" dirty="0" smtClean="0">
                <a:solidFill>
                  <a:srgbClr val="000000"/>
                </a:solidFill>
                <a:latin typeface="+mn-lt"/>
              </a:rPr>
              <a:t>angle the angle of reflection </a:t>
            </a:r>
            <a:r>
              <a:rPr lang="en-US" sz="2000" dirty="0" smtClean="0">
                <a:solidFill>
                  <a:srgbClr val="000000"/>
                </a:solidFill>
                <a:latin typeface="+mn-lt"/>
              </a:rPr>
              <a:t>(</a:t>
            </a:r>
            <a:r>
              <a:rPr lang="en-US" sz="2000" dirty="0" err="1" smtClean="0">
                <a:solidFill>
                  <a:srgbClr val="000000"/>
                </a:solidFill>
                <a:latin typeface="+mn-lt"/>
              </a:rPr>
              <a:t>r</a:t>
            </a:r>
            <a:r>
              <a:rPr lang="en-US" sz="2000" dirty="0" smtClean="0">
                <a:solidFill>
                  <a:srgbClr val="000000"/>
                </a:solidFill>
                <a:latin typeface="+mn-lt"/>
              </a:rPr>
              <a:t>).</a:t>
            </a:r>
          </a:p>
          <a:p>
            <a:r>
              <a:rPr lang="en-US" b="0" dirty="0" smtClean="0">
                <a:solidFill>
                  <a:srgbClr val="000000"/>
                </a:solidFill>
              </a:rPr>
              <a:t> </a:t>
            </a:r>
          </a:p>
          <a:p>
            <a:r>
              <a:rPr lang="en-US" sz="2000" b="0" dirty="0" smtClean="0">
                <a:solidFill>
                  <a:srgbClr val="000000"/>
                </a:solidFill>
                <a:latin typeface="+mn-lt"/>
              </a:rPr>
              <a:t>(</a:t>
            </a:r>
            <a:r>
              <a:rPr lang="en-US" sz="2000" b="0" dirty="0" err="1" smtClean="0">
                <a:solidFill>
                  <a:srgbClr val="000000"/>
                </a:solidFill>
                <a:latin typeface="+mn-lt"/>
              </a:rPr>
              <a:t>b</a:t>
            </a:r>
            <a:r>
              <a:rPr lang="en-US" sz="2000" b="0" dirty="0" smtClean="0">
                <a:solidFill>
                  <a:srgbClr val="000000"/>
                </a:solidFill>
                <a:latin typeface="+mn-lt"/>
              </a:rPr>
              <a:t>) A </a:t>
            </a:r>
            <a:r>
              <a:rPr lang="en-US" sz="2000" b="1" dirty="0" smtClean="0">
                <a:solidFill>
                  <a:srgbClr val="000000"/>
                </a:solidFill>
                <a:latin typeface="+mn-lt"/>
              </a:rPr>
              <a:t>parabolic mirror </a:t>
            </a:r>
            <a:r>
              <a:rPr lang="en-US" sz="2000" b="0" dirty="0" smtClean="0">
                <a:solidFill>
                  <a:srgbClr val="000000"/>
                </a:solidFill>
                <a:latin typeface="+mn-lt"/>
              </a:rPr>
              <a:t>causes parallel light rays to converge to a focus at the </a:t>
            </a:r>
            <a:r>
              <a:rPr lang="en-US" sz="2000" b="1" dirty="0" smtClean="0">
                <a:solidFill>
                  <a:srgbClr val="000000"/>
                </a:solidFill>
                <a:latin typeface="+mn-lt"/>
              </a:rPr>
              <a:t>focal point</a:t>
            </a:r>
            <a:r>
              <a:rPr lang="en-US" sz="2000" b="0" dirty="0" smtClean="0">
                <a:solidFill>
                  <a:srgbClr val="000000"/>
                </a:solidFill>
                <a:latin typeface="+mn-lt"/>
              </a:rPr>
              <a:t>. The distance between the mirror and the focal point is the </a:t>
            </a:r>
            <a:r>
              <a:rPr lang="en-US" sz="2000" b="1" dirty="0" smtClean="0">
                <a:solidFill>
                  <a:srgbClr val="000000"/>
                </a:solidFill>
                <a:latin typeface="+mn-lt"/>
              </a:rPr>
              <a:t>focal length</a:t>
            </a:r>
            <a:r>
              <a:rPr lang="en-US" sz="2000" b="0" dirty="0" smtClean="0">
                <a:solidFill>
                  <a:srgbClr val="000000"/>
                </a:solidFill>
                <a:latin typeface="+mn-lt"/>
              </a:rPr>
              <a:t> of the mirror.</a:t>
            </a:r>
            <a:endParaRPr lang="en-US" sz="2000" b="0" dirty="0">
              <a:solidFill>
                <a:srgbClr val="000000"/>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68621" name="Picture 13" descr="06_11_Figure"/>
          <p:cNvPicPr>
            <a:picLocks noChangeAspect="1" noChangeArrowheads="1"/>
          </p:cNvPicPr>
          <p:nvPr/>
        </p:nvPicPr>
        <p:blipFill>
          <a:blip r:embed="rId3"/>
          <a:srcRect b="31870"/>
          <a:stretch>
            <a:fillRect/>
          </a:stretch>
        </p:blipFill>
        <p:spPr bwMode="auto">
          <a:xfrm>
            <a:off x="292100" y="482600"/>
            <a:ext cx="8588375" cy="3914775"/>
          </a:xfrm>
          <a:prstGeom prst="rect">
            <a:avLst/>
          </a:prstGeom>
          <a:noFill/>
        </p:spPr>
      </p:pic>
      <p:sp>
        <p:nvSpPr>
          <p:cNvPr id="68617" name="Rectangle 9"/>
          <p:cNvSpPr>
            <a:spLocks noGrp="1" noChangeArrowheads="1"/>
          </p:cNvSpPr>
          <p:nvPr>
            <p:ph type="title"/>
          </p:nvPr>
        </p:nvSpPr>
        <p:spPr/>
        <p:txBody>
          <a:bodyPr/>
          <a:lstStyle/>
          <a:p>
            <a:r>
              <a:rPr lang="en-US"/>
              <a:t>Reflecting Telescope</a:t>
            </a:r>
          </a:p>
        </p:txBody>
      </p:sp>
      <p:sp>
        <p:nvSpPr>
          <p:cNvPr id="68618" name="Rectangle 10"/>
          <p:cNvSpPr>
            <a:spLocks noGrp="1" noChangeArrowheads="1"/>
          </p:cNvSpPr>
          <p:nvPr>
            <p:ph type="body" idx="1"/>
          </p:nvPr>
        </p:nvSpPr>
        <p:spPr>
          <a:xfrm>
            <a:off x="365125" y="4724400"/>
            <a:ext cx="8229600" cy="1727200"/>
          </a:xfrm>
        </p:spPr>
        <p:txBody>
          <a:bodyPr/>
          <a:lstStyle/>
          <a:p>
            <a:r>
              <a:rPr lang="en-US"/>
              <a:t>Reflecting telescopes can have much greater diameters.</a:t>
            </a:r>
          </a:p>
          <a:p>
            <a:r>
              <a:rPr lang="en-US"/>
              <a:t>Most modern telescopes are reflectors.</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29703" name="Rectangle 7"/>
          <p:cNvSpPr>
            <a:spLocks noGrp="1" noChangeArrowheads="1"/>
          </p:cNvSpPr>
          <p:nvPr>
            <p:ph type="title"/>
          </p:nvPr>
        </p:nvSpPr>
        <p:spPr/>
        <p:txBody>
          <a:bodyPr/>
          <a:lstStyle/>
          <a:p>
            <a:r>
              <a:rPr lang="en-US"/>
              <a:t>6.1 Eyes and Cameras: Everyday Light Sensors</a:t>
            </a:r>
          </a:p>
        </p:txBody>
      </p:sp>
      <p:sp>
        <p:nvSpPr>
          <p:cNvPr id="29704" name="Rectangle 8"/>
          <p:cNvSpPr>
            <a:spLocks noGrp="1" noChangeArrowheads="1"/>
          </p:cNvSpPr>
          <p:nvPr>
            <p:ph type="body" idx="1"/>
          </p:nvPr>
        </p:nvSpPr>
        <p:spPr/>
        <p:txBody>
          <a:bodyPr/>
          <a:lstStyle/>
          <a:p>
            <a:r>
              <a:rPr lang="en-US"/>
              <a:t>Our goals for learning:</a:t>
            </a:r>
          </a:p>
          <a:p>
            <a:pPr lvl="1"/>
            <a:r>
              <a:rPr lang="en-US" b="1"/>
              <a:t>How do eyes and cameras work?</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9" name="Picture 13" descr="06_11_FigureA"/>
          <p:cNvPicPr>
            <a:picLocks noChangeAspect="1" noChangeArrowheads="1"/>
          </p:cNvPicPr>
          <p:nvPr/>
        </p:nvPicPr>
        <p:blipFill>
          <a:blip r:embed="rId3"/>
          <a:srcRect b="28923"/>
          <a:stretch>
            <a:fillRect/>
          </a:stretch>
        </p:blipFill>
        <p:spPr bwMode="auto">
          <a:xfrm>
            <a:off x="1143000" y="685800"/>
            <a:ext cx="7010400" cy="4703960"/>
          </a:xfrm>
          <a:prstGeom prst="rect">
            <a:avLst/>
          </a:prstGeom>
          <a:noFill/>
        </p:spPr>
      </p:pic>
      <p:sp>
        <p:nvSpPr>
          <p:cNvPr id="70667" name="Rectangle 11"/>
          <p:cNvSpPr>
            <a:spLocks noGrp="1" noChangeArrowheads="1"/>
          </p:cNvSpPr>
          <p:nvPr>
            <p:ph type="title"/>
          </p:nvPr>
        </p:nvSpPr>
        <p:spPr/>
        <p:txBody>
          <a:bodyPr/>
          <a:lstStyle/>
          <a:p>
            <a:r>
              <a:rPr lang="en-US"/>
              <a:t>Designs for Reflecting Telescopes</a:t>
            </a:r>
          </a:p>
        </p:txBody>
      </p:sp>
      <p:sp>
        <p:nvSpPr>
          <p:cNvPr id="5" name="TextBox 4"/>
          <p:cNvSpPr txBox="1"/>
          <p:nvPr/>
        </p:nvSpPr>
        <p:spPr>
          <a:xfrm>
            <a:off x="228600" y="5638800"/>
            <a:ext cx="8534400" cy="1015663"/>
          </a:xfrm>
          <a:prstGeom prst="rect">
            <a:avLst/>
          </a:prstGeom>
          <a:noFill/>
        </p:spPr>
        <p:txBody>
          <a:bodyPr wrap="square" rtlCol="0">
            <a:spAutoFit/>
          </a:bodyPr>
          <a:lstStyle/>
          <a:p>
            <a:r>
              <a:rPr lang="en-US" sz="1800" dirty="0">
                <a:solidFill>
                  <a:srgbClr val="000000"/>
                </a:solidFill>
                <a:latin typeface="+mn-lt"/>
              </a:rPr>
              <a:t>The magnification </a:t>
            </a:r>
            <a:r>
              <a:rPr lang="en-US" sz="1800" dirty="0" smtClean="0">
                <a:solidFill>
                  <a:srgbClr val="000000"/>
                </a:solidFill>
                <a:latin typeface="+mn-lt"/>
              </a:rPr>
              <a:t>of</a:t>
            </a:r>
            <a:r>
              <a:rPr lang="en-US" sz="1800" dirty="0">
                <a:solidFill>
                  <a:srgbClr val="000000"/>
                </a:solidFill>
                <a:latin typeface="+mn-lt"/>
              </a:rPr>
              <a:t> </a:t>
            </a:r>
            <a:r>
              <a:rPr lang="en-US" sz="1800" dirty="0" smtClean="0">
                <a:solidFill>
                  <a:srgbClr val="000000"/>
                </a:solidFill>
                <a:latin typeface="+mn-lt"/>
              </a:rPr>
              <a:t>Newtonian and </a:t>
            </a:r>
            <a:r>
              <a:rPr lang="en-US" sz="1800" dirty="0" err="1" smtClean="0">
                <a:solidFill>
                  <a:srgbClr val="000000"/>
                </a:solidFill>
                <a:latin typeface="+mn-lt"/>
              </a:rPr>
              <a:t>Cassegrain</a:t>
            </a:r>
            <a:r>
              <a:rPr lang="en-US" sz="1800" dirty="0" smtClean="0">
                <a:solidFill>
                  <a:srgbClr val="000000"/>
                </a:solidFill>
                <a:latin typeface="+mn-lt"/>
              </a:rPr>
              <a:t> telescopes </a:t>
            </a:r>
            <a:r>
              <a:rPr lang="en-US" sz="1800" dirty="0">
                <a:solidFill>
                  <a:srgbClr val="000000"/>
                </a:solidFill>
                <a:latin typeface="+mn-lt"/>
              </a:rPr>
              <a:t>is the ratio of the focal length of the objective to the focal length of the eyepiece: M = f1/f2</a:t>
            </a:r>
          </a:p>
          <a:p>
            <a:endParaRPr lang="en-US" dirty="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GB"/>
              <a:t>© 2014 Pearson Education, Inc.</a:t>
            </a:r>
          </a:p>
        </p:txBody>
      </p:sp>
      <p:sp>
        <p:nvSpPr>
          <p:cNvPr id="72707" name="Text Box 6"/>
          <p:cNvSpPr txBox="1">
            <a:spLocks noChangeArrowheads="1"/>
          </p:cNvSpPr>
          <p:nvPr/>
        </p:nvSpPr>
        <p:spPr bwMode="auto">
          <a:xfrm>
            <a:off x="342900" y="4841875"/>
            <a:ext cx="4216400" cy="946150"/>
          </a:xfrm>
          <a:prstGeom prst="rect">
            <a:avLst/>
          </a:prstGeom>
          <a:noFill/>
          <a:ln w="9525">
            <a:noFill/>
            <a:miter lim="800000"/>
            <a:headEnd/>
            <a:tailEnd/>
          </a:ln>
        </p:spPr>
        <p:txBody>
          <a:bodyPr wrap="none">
            <a:prstTxWarp prst="textNoShape">
              <a:avLst/>
            </a:prstTxWarp>
            <a:spAutoFit/>
          </a:bodyPr>
          <a:lstStyle/>
          <a:p>
            <a:r>
              <a:rPr lang="en-US" sz="2800">
                <a:latin typeface="Arial" pitchFamily="-101" charset="0"/>
              </a:rPr>
              <a:t>Twin Keck telescopes on </a:t>
            </a:r>
          </a:p>
          <a:p>
            <a:r>
              <a:rPr lang="en-US" sz="2800">
                <a:latin typeface="Arial" pitchFamily="-101" charset="0"/>
              </a:rPr>
              <a:t>Mauna Kea in Hawaii</a:t>
            </a:r>
          </a:p>
        </p:txBody>
      </p:sp>
      <p:sp>
        <p:nvSpPr>
          <p:cNvPr id="72708" name="Text Box 7"/>
          <p:cNvSpPr txBox="1">
            <a:spLocks noChangeArrowheads="1"/>
          </p:cNvSpPr>
          <p:nvPr/>
        </p:nvSpPr>
        <p:spPr bwMode="auto">
          <a:xfrm>
            <a:off x="4975225" y="4856163"/>
            <a:ext cx="3863975" cy="1373187"/>
          </a:xfrm>
          <a:prstGeom prst="rect">
            <a:avLst/>
          </a:prstGeom>
          <a:noFill/>
          <a:ln w="9525">
            <a:noFill/>
            <a:miter lim="800000"/>
            <a:headEnd/>
            <a:tailEnd/>
          </a:ln>
        </p:spPr>
        <p:txBody>
          <a:bodyPr>
            <a:prstTxWarp prst="textNoShape">
              <a:avLst/>
            </a:prstTxWarp>
            <a:spAutoFit/>
          </a:bodyPr>
          <a:lstStyle/>
          <a:p>
            <a:r>
              <a:rPr lang="en-US" sz="2800">
                <a:latin typeface="Arial" pitchFamily="-101" charset="0"/>
              </a:rPr>
              <a:t>Segmented 10-meter mirror of a Keck telescope</a:t>
            </a:r>
          </a:p>
        </p:txBody>
      </p:sp>
      <p:sp>
        <p:nvSpPr>
          <p:cNvPr id="72709" name="Comment 5"/>
          <p:cNvSpPr>
            <a:spLocks noChangeArrowheads="1"/>
          </p:cNvSpPr>
          <p:nvPr/>
        </p:nvSpPr>
        <p:spPr bwMode="auto">
          <a:xfrm>
            <a:off x="3352800" y="2819400"/>
            <a:ext cx="1828800" cy="1063625"/>
          </a:xfrm>
          <a:prstGeom prst="rect">
            <a:avLst/>
          </a:prstGeom>
          <a:solidFill>
            <a:srgbClr val="FCFDC6"/>
          </a:solidFill>
          <a:ln w="9525">
            <a:solidFill>
              <a:schemeClr val="tx1"/>
            </a:solidFill>
            <a:miter lim="800000"/>
            <a:headEnd/>
            <a:tailEnd/>
          </a:ln>
          <a:effectLst>
            <a:outerShdw blurRad="63500" dist="107763" dir="2700000" algn="ctr" rotWithShape="0">
              <a:schemeClr val="bg2">
                <a:alpha val="74998"/>
              </a:schemeClr>
            </a:outerShdw>
          </a:effectLst>
        </p:spPr>
        <p:txBody>
          <a:bodyPr>
            <a:prstTxWarp prst="textNoShape">
              <a:avLst/>
            </a:prstTxWarp>
            <a:spAutoFit/>
          </a:bodyPr>
          <a:lstStyle/>
          <a:p>
            <a:pPr>
              <a:spcBef>
                <a:spcPct val="50000"/>
              </a:spcBef>
            </a:pPr>
            <a:r>
              <a:rPr lang="en-US" sz="1800" b="1">
                <a:solidFill>
                  <a:srgbClr val="000000"/>
                </a:solidFill>
                <a:latin typeface="Geneva" pitchFamily="-101" charset="0"/>
              </a:rPr>
              <a:t>Pick-up images.</a:t>
            </a:r>
            <a:endParaRPr lang="en-US" sz="1800">
              <a:solidFill>
                <a:srgbClr val="000000"/>
              </a:solidFill>
              <a:latin typeface="Geneva" pitchFamily="-101" charset="0"/>
            </a:endParaRPr>
          </a:p>
          <a:p>
            <a:pPr>
              <a:spcBef>
                <a:spcPct val="50000"/>
              </a:spcBef>
            </a:pPr>
            <a:endParaRPr lang="en-US" sz="1800">
              <a:solidFill>
                <a:srgbClr val="000000"/>
              </a:solidFill>
              <a:latin typeface="Geneva" pitchFamily="-101" charset="0"/>
            </a:endParaRPr>
          </a:p>
        </p:txBody>
      </p:sp>
      <p:sp>
        <p:nvSpPr>
          <p:cNvPr id="72715" name="Rectangle 11"/>
          <p:cNvSpPr>
            <a:spLocks noGrp="1" noChangeArrowheads="1"/>
          </p:cNvSpPr>
          <p:nvPr>
            <p:ph type="title"/>
          </p:nvPr>
        </p:nvSpPr>
        <p:spPr/>
        <p:txBody>
          <a:bodyPr/>
          <a:lstStyle/>
          <a:p>
            <a:r>
              <a:rPr lang="en-US"/>
              <a:t>Mirrors in Reflecting Telescopes</a:t>
            </a:r>
          </a:p>
        </p:txBody>
      </p:sp>
      <p:pic>
        <p:nvPicPr>
          <p:cNvPr id="72717" name="Picture 13" descr="06_12_Figure"/>
          <p:cNvPicPr>
            <a:picLocks noChangeAspect="1" noChangeArrowheads="1"/>
          </p:cNvPicPr>
          <p:nvPr/>
        </p:nvPicPr>
        <p:blipFill>
          <a:blip r:embed="rId3"/>
          <a:srcRect/>
          <a:stretch>
            <a:fillRect/>
          </a:stretch>
        </p:blipFill>
        <p:spPr bwMode="auto">
          <a:xfrm>
            <a:off x="282575" y="1447800"/>
            <a:ext cx="8602663" cy="3395663"/>
          </a:xfrm>
          <a:prstGeom prst="rect">
            <a:avLst/>
          </a:prstGeom>
          <a:noFill/>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Spherical Aberration of Reflectors</a:t>
            </a:r>
            <a:endParaRPr lang="en-US" dirty="0"/>
          </a:p>
        </p:txBody>
      </p:sp>
      <p:pic>
        <p:nvPicPr>
          <p:cNvPr id="5" name="Picture 4"/>
          <p:cNvPicPr>
            <a:picLocks noChangeAspect="1"/>
          </p:cNvPicPr>
          <p:nvPr/>
        </p:nvPicPr>
        <p:blipFill>
          <a:blip r:embed="rId2"/>
          <a:stretch>
            <a:fillRect/>
          </a:stretch>
        </p:blipFill>
        <p:spPr>
          <a:xfrm>
            <a:off x="5105400" y="1469570"/>
            <a:ext cx="3657600" cy="4702629"/>
          </a:xfrm>
          <a:prstGeom prst="rect">
            <a:avLst/>
          </a:prstGeom>
        </p:spPr>
      </p:pic>
      <p:sp>
        <p:nvSpPr>
          <p:cNvPr id="6" name="TextBox 5"/>
          <p:cNvSpPr txBox="1"/>
          <p:nvPr/>
        </p:nvSpPr>
        <p:spPr>
          <a:xfrm>
            <a:off x="533400" y="990600"/>
            <a:ext cx="4267200" cy="5262979"/>
          </a:xfrm>
          <a:prstGeom prst="rect">
            <a:avLst/>
          </a:prstGeom>
          <a:noFill/>
        </p:spPr>
        <p:txBody>
          <a:bodyPr wrap="square" rtlCol="0">
            <a:spAutoFit/>
          </a:bodyPr>
          <a:lstStyle/>
          <a:p>
            <a:r>
              <a:rPr lang="en-US" b="0" dirty="0" smtClean="0">
                <a:latin typeface="+mn-lt"/>
              </a:rPr>
              <a:t>Different parts of a spherically concave mirror reflect light to slightly different focal points. This effect, called </a:t>
            </a:r>
            <a:r>
              <a:rPr lang="en-US" b="1" dirty="0" smtClean="0">
                <a:latin typeface="+mn-lt"/>
              </a:rPr>
              <a:t>spherical aberration, causes image blurring.</a:t>
            </a:r>
          </a:p>
          <a:p>
            <a:endParaRPr lang="en-US" b="0" dirty="0" smtClean="0">
              <a:latin typeface="+mn-lt"/>
            </a:endParaRPr>
          </a:p>
          <a:p>
            <a:r>
              <a:rPr lang="en-US" b="0" dirty="0" smtClean="0">
                <a:latin typeface="+mn-lt"/>
              </a:rPr>
              <a:t>Spherical aberration can be corrected by using :</a:t>
            </a:r>
          </a:p>
          <a:p>
            <a:endParaRPr lang="en-US" b="0" dirty="0" smtClean="0">
              <a:latin typeface="+mn-lt"/>
            </a:endParaRPr>
          </a:p>
          <a:p>
            <a:r>
              <a:rPr lang="en-US" b="0" dirty="0" smtClean="0">
                <a:latin typeface="+mn-lt"/>
              </a:rPr>
              <a:t>- a parabolic objective mirror</a:t>
            </a:r>
          </a:p>
          <a:p>
            <a:endParaRPr lang="en-US" b="0" dirty="0" smtClean="0">
              <a:latin typeface="+mn-lt"/>
            </a:endParaRPr>
          </a:p>
          <a:p>
            <a:r>
              <a:rPr lang="en-US" b="0" dirty="0" smtClean="0">
                <a:latin typeface="+mn-lt"/>
              </a:rPr>
              <a:t>- or using a correcting mirror</a:t>
            </a:r>
          </a:p>
          <a:p>
            <a:endParaRPr lang="en-US" b="0" dirty="0">
              <a:solidFill>
                <a:schemeClr val="bg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74759" name="Rectangle 7"/>
          <p:cNvSpPr>
            <a:spLocks noGrp="1" noChangeArrowheads="1"/>
          </p:cNvSpPr>
          <p:nvPr>
            <p:ph type="title"/>
          </p:nvPr>
        </p:nvSpPr>
        <p:spPr/>
        <p:txBody>
          <a:bodyPr/>
          <a:lstStyle/>
          <a:p>
            <a:r>
              <a:rPr lang="en-US"/>
              <a:t>What do astronomers do with telescopes?</a:t>
            </a:r>
          </a:p>
        </p:txBody>
      </p:sp>
      <p:sp>
        <p:nvSpPr>
          <p:cNvPr id="74760" name="Rectangle 8"/>
          <p:cNvSpPr>
            <a:spLocks noGrp="1" noChangeArrowheads="1"/>
          </p:cNvSpPr>
          <p:nvPr>
            <p:ph type="body" idx="1"/>
          </p:nvPr>
        </p:nvSpPr>
        <p:spPr/>
        <p:txBody>
          <a:bodyPr/>
          <a:lstStyle/>
          <a:p>
            <a:r>
              <a:rPr lang="en-US" b="1"/>
              <a:t>Imaging:</a:t>
            </a:r>
            <a:r>
              <a:rPr lang="en-US"/>
              <a:t> taking pictures of the sky</a:t>
            </a:r>
          </a:p>
          <a:p>
            <a:r>
              <a:rPr lang="en-US" b="1"/>
              <a:t>Spectroscopy:</a:t>
            </a:r>
            <a:r>
              <a:rPr lang="en-US"/>
              <a:t> breaking light into spectra</a:t>
            </a:r>
          </a:p>
          <a:p>
            <a:r>
              <a:rPr lang="en-US" b="1"/>
              <a:t>Time Monitoring:</a:t>
            </a:r>
            <a:r>
              <a:rPr lang="en-US"/>
              <a:t> measuring how light output varies with time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 2014 Pearson Education, Inc.</a:t>
            </a:r>
          </a:p>
        </p:txBody>
      </p:sp>
      <p:pic>
        <p:nvPicPr>
          <p:cNvPr id="76814" name="Picture 14" descr="06_13_Figure_Anno"/>
          <p:cNvPicPr>
            <a:picLocks noChangeAspect="1" noChangeArrowheads="1"/>
          </p:cNvPicPr>
          <p:nvPr/>
        </p:nvPicPr>
        <p:blipFill>
          <a:blip r:embed="rId3"/>
          <a:srcRect b="2895"/>
          <a:stretch>
            <a:fillRect/>
          </a:stretch>
        </p:blipFill>
        <p:spPr bwMode="auto">
          <a:xfrm>
            <a:off x="685800" y="615950"/>
            <a:ext cx="4679950" cy="5797550"/>
          </a:xfrm>
          <a:prstGeom prst="rect">
            <a:avLst/>
          </a:prstGeom>
          <a:noFill/>
        </p:spPr>
      </p:pic>
      <p:pic>
        <p:nvPicPr>
          <p:cNvPr id="76804" name="Picture 7" descr="InteractiveFig">
            <a:hlinkClick r:id="rId4"/>
          </p:cNvPr>
          <p:cNvPicPr>
            <a:picLocks noChangeAspect="1" noChangeArrowheads="1"/>
          </p:cNvPicPr>
          <p:nvPr/>
        </p:nvPicPr>
        <p:blipFill>
          <a:blip r:embed="rId5"/>
          <a:srcRect/>
          <a:stretch>
            <a:fillRect/>
          </a:stretch>
        </p:blipFill>
        <p:spPr bwMode="auto">
          <a:xfrm>
            <a:off x="4051300" y="6299200"/>
            <a:ext cx="1130300" cy="206375"/>
          </a:xfrm>
          <a:prstGeom prst="rect">
            <a:avLst/>
          </a:prstGeom>
          <a:noFill/>
          <a:ln w="9525">
            <a:noFill/>
            <a:miter lim="800000"/>
            <a:headEnd/>
            <a:tailEnd/>
          </a:ln>
        </p:spPr>
      </p:pic>
      <p:sp>
        <p:nvSpPr>
          <p:cNvPr id="76812" name="Rectangle 12"/>
          <p:cNvSpPr>
            <a:spLocks noGrp="1" noChangeArrowheads="1"/>
          </p:cNvSpPr>
          <p:nvPr>
            <p:ph type="title"/>
          </p:nvPr>
        </p:nvSpPr>
        <p:spPr/>
        <p:txBody>
          <a:bodyPr/>
          <a:lstStyle/>
          <a:p>
            <a:r>
              <a:rPr lang="en-US"/>
              <a:t>Imaging</a:t>
            </a:r>
          </a:p>
        </p:txBody>
      </p:sp>
      <p:sp>
        <p:nvSpPr>
          <p:cNvPr id="76813" name="Rectangle 13"/>
          <p:cNvSpPr>
            <a:spLocks noGrp="1" noChangeArrowheads="1"/>
          </p:cNvSpPr>
          <p:nvPr>
            <p:ph type="body" idx="1"/>
          </p:nvPr>
        </p:nvSpPr>
        <p:spPr>
          <a:xfrm>
            <a:off x="5572125" y="1141413"/>
            <a:ext cx="3022600" cy="5106987"/>
          </a:xfrm>
        </p:spPr>
        <p:txBody>
          <a:bodyPr/>
          <a:lstStyle/>
          <a:p>
            <a:pPr>
              <a:lnSpc>
                <a:spcPct val="90000"/>
              </a:lnSpc>
            </a:pPr>
            <a:r>
              <a:rPr lang="en-US"/>
              <a:t>Astronomical detectors generally record only one color of light at a time.</a:t>
            </a:r>
          </a:p>
          <a:p>
            <a:pPr>
              <a:lnSpc>
                <a:spcPct val="90000"/>
              </a:lnSpc>
            </a:pPr>
            <a:endParaRPr lang="en-US"/>
          </a:p>
          <a:p>
            <a:pPr>
              <a:lnSpc>
                <a:spcPct val="90000"/>
              </a:lnSpc>
            </a:pPr>
            <a:r>
              <a:rPr lang="en-US"/>
              <a:t>Several images must be combined to make full-color pictures.</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instruments used in astronomy</a:t>
            </a:r>
            <a:endParaRPr lang="en-US" dirty="0"/>
          </a:p>
        </p:txBody>
      </p:sp>
      <p:sp>
        <p:nvSpPr>
          <p:cNvPr id="5" name="TextBox 4"/>
          <p:cNvSpPr txBox="1"/>
          <p:nvPr/>
        </p:nvSpPr>
        <p:spPr>
          <a:xfrm>
            <a:off x="457200" y="4221540"/>
            <a:ext cx="8229600" cy="1631216"/>
          </a:xfrm>
          <a:prstGeom prst="rect">
            <a:avLst/>
          </a:prstGeom>
          <a:noFill/>
        </p:spPr>
        <p:txBody>
          <a:bodyPr wrap="square" rtlCol="0">
            <a:spAutoFit/>
          </a:bodyPr>
          <a:lstStyle/>
          <a:p>
            <a:r>
              <a:rPr lang="en-US" sz="2000" b="0" dirty="0" smtClean="0">
                <a:solidFill>
                  <a:srgbClr val="000000"/>
                </a:solidFill>
                <a:latin typeface="+mn-lt"/>
              </a:rPr>
              <a:t>Telescopes can provide detailed pictures of distant objects. These images are usually recorded on </a:t>
            </a:r>
            <a:r>
              <a:rPr lang="en-US" sz="2000" b="1" dirty="0" smtClean="0">
                <a:solidFill>
                  <a:srgbClr val="000000"/>
                </a:solidFill>
                <a:latin typeface="+mn-lt"/>
              </a:rPr>
              <a:t>charge-coupled devices </a:t>
            </a:r>
            <a:r>
              <a:rPr lang="en-US" sz="2000" b="0" dirty="0" smtClean="0">
                <a:solidFill>
                  <a:srgbClr val="000000"/>
                </a:solidFill>
                <a:latin typeface="+mn-lt"/>
              </a:rPr>
              <a:t>(</a:t>
            </a:r>
            <a:r>
              <a:rPr lang="en-US" sz="2000" b="0" dirty="0" err="1" smtClean="0">
                <a:solidFill>
                  <a:srgbClr val="000000"/>
                </a:solidFill>
                <a:latin typeface="+mn-lt"/>
              </a:rPr>
              <a:t>CCDs</a:t>
            </a:r>
            <a:r>
              <a:rPr lang="en-US" sz="2000" b="0" dirty="0" smtClean="0">
                <a:solidFill>
                  <a:srgbClr val="000000"/>
                </a:solidFill>
                <a:latin typeface="+mn-lt"/>
              </a:rPr>
              <a:t>).</a:t>
            </a:r>
          </a:p>
          <a:p>
            <a:r>
              <a:rPr lang="en-US" sz="2000" b="0" dirty="0" smtClean="0">
                <a:solidFill>
                  <a:srgbClr val="000000"/>
                </a:solidFill>
                <a:latin typeface="+mn-lt"/>
              </a:rPr>
              <a:t>Each one of the 40 </a:t>
            </a:r>
            <a:r>
              <a:rPr lang="en-US" sz="2000" b="0" dirty="0" err="1" smtClean="0">
                <a:solidFill>
                  <a:srgbClr val="000000"/>
                </a:solidFill>
                <a:latin typeface="+mn-lt"/>
              </a:rPr>
              <a:t>CCDs</a:t>
            </a:r>
            <a:r>
              <a:rPr lang="en-US" sz="2000" b="0" dirty="0" smtClean="0">
                <a:solidFill>
                  <a:srgbClr val="000000"/>
                </a:solidFill>
                <a:latin typeface="+mn-lt"/>
              </a:rPr>
              <a:t> used on the Canada-France-Hawaii Telescope (panel a) has 9.4 million pixels arranged in 2048 rows by 4608 columns. </a:t>
            </a:r>
          </a:p>
        </p:txBody>
      </p:sp>
      <p:pic>
        <p:nvPicPr>
          <p:cNvPr id="6" name="Picture 5"/>
          <p:cNvPicPr>
            <a:picLocks noChangeAspect="1"/>
          </p:cNvPicPr>
          <p:nvPr/>
        </p:nvPicPr>
        <p:blipFill>
          <a:blip r:embed="rId2"/>
          <a:stretch>
            <a:fillRect/>
          </a:stretch>
        </p:blipFill>
        <p:spPr>
          <a:xfrm>
            <a:off x="685800" y="1166236"/>
            <a:ext cx="7860030" cy="294856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sp>
        <p:nvSpPr>
          <p:cNvPr id="78853" name="Rectangle 5"/>
          <p:cNvSpPr>
            <a:spLocks noGrp="1" noChangeArrowheads="1"/>
          </p:cNvSpPr>
          <p:nvPr>
            <p:ph type="title"/>
          </p:nvPr>
        </p:nvSpPr>
        <p:spPr>
          <a:xfrm>
            <a:off x="0" y="0"/>
            <a:ext cx="9144000" cy="579438"/>
          </a:xfrm>
        </p:spPr>
        <p:txBody>
          <a:bodyPr/>
          <a:lstStyle/>
          <a:p>
            <a:r>
              <a:rPr lang="en-US"/>
              <a:t>Imaging</a:t>
            </a:r>
          </a:p>
        </p:txBody>
      </p:sp>
      <p:sp>
        <p:nvSpPr>
          <p:cNvPr id="78854" name="Rectangle 6"/>
          <p:cNvSpPr>
            <a:spLocks noGrp="1" noChangeArrowheads="1"/>
          </p:cNvSpPr>
          <p:nvPr>
            <p:ph type="body" idx="1"/>
          </p:nvPr>
        </p:nvSpPr>
        <p:spPr>
          <a:xfrm>
            <a:off x="365125" y="1141413"/>
            <a:ext cx="2882900" cy="5106987"/>
          </a:xfrm>
        </p:spPr>
        <p:txBody>
          <a:bodyPr/>
          <a:lstStyle/>
          <a:p>
            <a:r>
              <a:rPr lang="en-US" sz="2400" dirty="0"/>
              <a:t>Astronomical detectors can record forms</a:t>
            </a:r>
            <a:br>
              <a:rPr lang="en-US" sz="2400" dirty="0"/>
            </a:br>
            <a:r>
              <a:rPr lang="en-US" sz="2400" dirty="0"/>
              <a:t>of light our</a:t>
            </a:r>
            <a:br>
              <a:rPr lang="en-US" sz="2400" dirty="0"/>
            </a:br>
            <a:r>
              <a:rPr lang="en-US" sz="2400" dirty="0"/>
              <a:t>eyes can</a:t>
            </a:r>
            <a:r>
              <a:rPr lang="en-US" altLang="ja-JP" sz="2400" dirty="0"/>
              <a:t>'t see.</a:t>
            </a:r>
          </a:p>
          <a:p>
            <a:endParaRPr lang="en-US" sz="2400" dirty="0"/>
          </a:p>
          <a:p>
            <a:r>
              <a:rPr lang="en-US" sz="2400" dirty="0"/>
              <a:t>Color is sometimes used to represent different energies of non-visible light.</a:t>
            </a:r>
          </a:p>
        </p:txBody>
      </p:sp>
      <p:pic>
        <p:nvPicPr>
          <p:cNvPr id="78855" name="Picture 7" descr="06_14_Figure"/>
          <p:cNvPicPr>
            <a:picLocks noChangeAspect="1" noChangeArrowheads="1"/>
          </p:cNvPicPr>
          <p:nvPr/>
        </p:nvPicPr>
        <p:blipFill>
          <a:blip r:embed="rId3"/>
          <a:srcRect b="2895"/>
          <a:stretch>
            <a:fillRect/>
          </a:stretch>
        </p:blipFill>
        <p:spPr bwMode="auto">
          <a:xfrm>
            <a:off x="3403600" y="873125"/>
            <a:ext cx="5511800" cy="5473700"/>
          </a:xfrm>
          <a:prstGeom prst="rect">
            <a:avLst/>
          </a:prstGeom>
          <a:noFill/>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80909" name="Picture 13" descr="06_15_Figure_Anno"/>
          <p:cNvPicPr>
            <a:picLocks noChangeAspect="1" noChangeArrowheads="1"/>
          </p:cNvPicPr>
          <p:nvPr/>
        </p:nvPicPr>
        <p:blipFill>
          <a:blip r:embed="rId3"/>
          <a:srcRect b="2895"/>
          <a:stretch>
            <a:fillRect/>
          </a:stretch>
        </p:blipFill>
        <p:spPr bwMode="auto">
          <a:xfrm>
            <a:off x="366713" y="652463"/>
            <a:ext cx="5475287" cy="5665787"/>
          </a:xfrm>
          <a:prstGeom prst="rect">
            <a:avLst/>
          </a:prstGeom>
          <a:noFill/>
        </p:spPr>
      </p:pic>
      <p:sp>
        <p:nvSpPr>
          <p:cNvPr id="80907" name="Rectangle 11"/>
          <p:cNvSpPr>
            <a:spLocks noGrp="1" noChangeArrowheads="1"/>
          </p:cNvSpPr>
          <p:nvPr>
            <p:ph type="title"/>
          </p:nvPr>
        </p:nvSpPr>
        <p:spPr/>
        <p:txBody>
          <a:bodyPr/>
          <a:lstStyle/>
          <a:p>
            <a:r>
              <a:rPr lang="en-US"/>
              <a:t>Spectroscopy</a:t>
            </a:r>
          </a:p>
        </p:txBody>
      </p:sp>
      <p:sp>
        <p:nvSpPr>
          <p:cNvPr id="80908" name="Rectangle 12"/>
          <p:cNvSpPr>
            <a:spLocks noGrp="1" noChangeArrowheads="1"/>
          </p:cNvSpPr>
          <p:nvPr>
            <p:ph type="body" idx="1"/>
          </p:nvPr>
        </p:nvSpPr>
        <p:spPr>
          <a:xfrm>
            <a:off x="5597525" y="1141413"/>
            <a:ext cx="3136900" cy="5106987"/>
          </a:xfrm>
        </p:spPr>
        <p:txBody>
          <a:bodyPr/>
          <a:lstStyle/>
          <a:p>
            <a:r>
              <a:rPr lang="en-US"/>
              <a:t>A spectrograph separates the different wavelengths of light before they hit the detector.</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sp>
        <p:nvSpPr>
          <p:cNvPr id="82955" name="Rectangle 11"/>
          <p:cNvSpPr>
            <a:spLocks noGrp="1" noChangeArrowheads="1"/>
          </p:cNvSpPr>
          <p:nvPr>
            <p:ph type="title"/>
          </p:nvPr>
        </p:nvSpPr>
        <p:spPr/>
        <p:txBody>
          <a:bodyPr/>
          <a:lstStyle/>
          <a:p>
            <a:r>
              <a:rPr lang="en-US"/>
              <a:t>Spectroscopy</a:t>
            </a:r>
          </a:p>
        </p:txBody>
      </p:sp>
      <p:sp>
        <p:nvSpPr>
          <p:cNvPr id="82956" name="Rectangle 12"/>
          <p:cNvSpPr>
            <a:spLocks noGrp="1" noChangeArrowheads="1"/>
          </p:cNvSpPr>
          <p:nvPr>
            <p:ph type="body" idx="1"/>
          </p:nvPr>
        </p:nvSpPr>
        <p:spPr>
          <a:xfrm>
            <a:off x="5876925" y="1141413"/>
            <a:ext cx="2717800" cy="5106987"/>
          </a:xfrm>
        </p:spPr>
        <p:txBody>
          <a:bodyPr/>
          <a:lstStyle/>
          <a:p>
            <a:r>
              <a:rPr lang="en-US"/>
              <a:t>Graphing relative brightness of light at each wavelength shows the details in a spectrum.</a:t>
            </a:r>
          </a:p>
        </p:txBody>
      </p:sp>
      <p:pic>
        <p:nvPicPr>
          <p:cNvPr id="82958" name="Picture 14" descr="06_16_Figure"/>
          <p:cNvPicPr>
            <a:picLocks noChangeAspect="1" noChangeArrowheads="1"/>
          </p:cNvPicPr>
          <p:nvPr/>
        </p:nvPicPr>
        <p:blipFill>
          <a:blip r:embed="rId3"/>
          <a:srcRect b="2895"/>
          <a:stretch>
            <a:fillRect/>
          </a:stretch>
        </p:blipFill>
        <p:spPr bwMode="auto">
          <a:xfrm>
            <a:off x="163513" y="914400"/>
            <a:ext cx="5703887" cy="5468938"/>
          </a:xfrm>
          <a:prstGeom prst="rect">
            <a:avLst/>
          </a:prstGeom>
          <a:noFill/>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sp>
        <p:nvSpPr>
          <p:cNvPr id="85001" name="Rectangle 9"/>
          <p:cNvSpPr>
            <a:spLocks noGrp="1" noChangeArrowheads="1"/>
          </p:cNvSpPr>
          <p:nvPr>
            <p:ph type="title"/>
          </p:nvPr>
        </p:nvSpPr>
        <p:spPr/>
        <p:txBody>
          <a:bodyPr/>
          <a:lstStyle/>
          <a:p>
            <a:r>
              <a:rPr lang="en-US"/>
              <a:t>Time Monitoring</a:t>
            </a:r>
          </a:p>
        </p:txBody>
      </p:sp>
      <p:sp>
        <p:nvSpPr>
          <p:cNvPr id="85002" name="Rectangle 10"/>
          <p:cNvSpPr>
            <a:spLocks noGrp="1" noChangeArrowheads="1"/>
          </p:cNvSpPr>
          <p:nvPr>
            <p:ph type="body" idx="1"/>
          </p:nvPr>
        </p:nvSpPr>
        <p:spPr>
          <a:xfrm>
            <a:off x="365125" y="5383213"/>
            <a:ext cx="8229600" cy="1081087"/>
          </a:xfrm>
        </p:spPr>
        <p:txBody>
          <a:bodyPr/>
          <a:lstStyle/>
          <a:p>
            <a:r>
              <a:rPr lang="en-US"/>
              <a:t>A light curve represents a series of brightness measurements made over a period of time.</a:t>
            </a:r>
          </a:p>
        </p:txBody>
      </p:sp>
      <p:pic>
        <p:nvPicPr>
          <p:cNvPr id="85004" name="Picture 12" descr="06_17_Figure"/>
          <p:cNvPicPr>
            <a:picLocks noChangeAspect="1" noChangeArrowheads="1"/>
          </p:cNvPicPr>
          <p:nvPr/>
        </p:nvPicPr>
        <p:blipFill>
          <a:blip r:embed="rId3"/>
          <a:srcRect b="3294"/>
          <a:stretch>
            <a:fillRect/>
          </a:stretch>
        </p:blipFill>
        <p:spPr bwMode="auto">
          <a:xfrm>
            <a:off x="269875" y="590550"/>
            <a:ext cx="7313613" cy="4792663"/>
          </a:xfrm>
          <a:prstGeom prst="rect">
            <a:avLst/>
          </a:prstGeom>
          <a:noFill/>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pic>
        <p:nvPicPr>
          <p:cNvPr id="31755" name="Picture 11" descr="06_01_Figure"/>
          <p:cNvPicPr>
            <a:picLocks noChangeAspect="1" noChangeArrowheads="1"/>
          </p:cNvPicPr>
          <p:nvPr/>
        </p:nvPicPr>
        <p:blipFill>
          <a:blip r:embed="rId3"/>
          <a:srcRect b="3375"/>
          <a:stretch>
            <a:fillRect/>
          </a:stretch>
        </p:blipFill>
        <p:spPr bwMode="auto">
          <a:xfrm>
            <a:off x="269875" y="795338"/>
            <a:ext cx="8602663" cy="5089525"/>
          </a:xfrm>
          <a:prstGeom prst="rect">
            <a:avLst/>
          </a:prstGeom>
          <a:noFill/>
        </p:spPr>
      </p:pic>
      <p:sp>
        <p:nvSpPr>
          <p:cNvPr id="31753" name="Rectangle 9"/>
          <p:cNvSpPr>
            <a:spLocks noGrp="1" noChangeArrowheads="1"/>
          </p:cNvSpPr>
          <p:nvPr>
            <p:ph type="title"/>
          </p:nvPr>
        </p:nvSpPr>
        <p:spPr/>
        <p:txBody>
          <a:bodyPr/>
          <a:lstStyle/>
          <a:p>
            <a:r>
              <a:rPr lang="en-US"/>
              <a:t>The Eye</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89095" name="Rectangle 7"/>
          <p:cNvSpPr>
            <a:spLocks noGrp="1" noChangeArrowheads="1"/>
          </p:cNvSpPr>
          <p:nvPr>
            <p:ph type="title"/>
          </p:nvPr>
        </p:nvSpPr>
        <p:spPr/>
        <p:txBody>
          <a:bodyPr/>
          <a:lstStyle/>
          <a:p>
            <a:r>
              <a:rPr lang="en-US"/>
              <a:t>What have we learned?</a:t>
            </a:r>
          </a:p>
        </p:txBody>
      </p:sp>
      <p:sp>
        <p:nvSpPr>
          <p:cNvPr id="89096" name="Rectangle 8"/>
          <p:cNvSpPr>
            <a:spLocks noGrp="1" noChangeArrowheads="1"/>
          </p:cNvSpPr>
          <p:nvPr>
            <p:ph type="body" idx="1"/>
          </p:nvPr>
        </p:nvSpPr>
        <p:spPr/>
        <p:txBody>
          <a:bodyPr/>
          <a:lstStyle/>
          <a:p>
            <a:r>
              <a:rPr lang="en-US" sz="2400" b="1"/>
              <a:t>What are the two most important properties of a telescope?</a:t>
            </a:r>
            <a:endParaRPr lang="en-US" sz="2400"/>
          </a:p>
          <a:p>
            <a:pPr lvl="1"/>
            <a:r>
              <a:rPr lang="en-US" sz="2400"/>
              <a:t>Collecting area determines how much light a telescope can gather.</a:t>
            </a:r>
          </a:p>
          <a:p>
            <a:pPr lvl="1"/>
            <a:r>
              <a:rPr lang="en-US" sz="2400"/>
              <a:t>Angular resolution is the minimum angular separation a telescope can distinguish.</a:t>
            </a:r>
          </a:p>
          <a:p>
            <a:r>
              <a:rPr lang="en-US" sz="2400" b="1"/>
              <a:t>What are the two basic designs of telescopes?</a:t>
            </a:r>
            <a:endParaRPr lang="en-US" sz="2400"/>
          </a:p>
          <a:p>
            <a:pPr lvl="1"/>
            <a:r>
              <a:rPr lang="en-US" sz="2400"/>
              <a:t>Refracting telescopes focus light with lenses.</a:t>
            </a:r>
          </a:p>
          <a:p>
            <a:pPr lvl="1"/>
            <a:r>
              <a:rPr lang="en-US" sz="2400"/>
              <a:t>Reflecting telescopes focus light with mirrors.</a:t>
            </a:r>
          </a:p>
          <a:p>
            <a:pPr lvl="1"/>
            <a:r>
              <a:rPr lang="en-US" sz="2400"/>
              <a:t>The vast majority of professional telescopes are reflectors.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91143" name="Rectangle 7"/>
          <p:cNvSpPr>
            <a:spLocks noGrp="1" noChangeArrowheads="1"/>
          </p:cNvSpPr>
          <p:nvPr>
            <p:ph type="title"/>
          </p:nvPr>
        </p:nvSpPr>
        <p:spPr/>
        <p:txBody>
          <a:bodyPr/>
          <a:lstStyle/>
          <a:p>
            <a:r>
              <a:rPr lang="en-US"/>
              <a:t>What have we learned?</a:t>
            </a:r>
          </a:p>
        </p:txBody>
      </p:sp>
      <p:sp>
        <p:nvSpPr>
          <p:cNvPr id="91144" name="Rectangle 8"/>
          <p:cNvSpPr>
            <a:spLocks noGrp="1" noChangeArrowheads="1"/>
          </p:cNvSpPr>
          <p:nvPr>
            <p:ph type="body" idx="1"/>
          </p:nvPr>
        </p:nvSpPr>
        <p:spPr/>
        <p:txBody>
          <a:bodyPr/>
          <a:lstStyle/>
          <a:p>
            <a:r>
              <a:rPr lang="en-US" b="1"/>
              <a:t>What do astronomers do with telescopes?</a:t>
            </a:r>
            <a:endParaRPr lang="en-US"/>
          </a:p>
          <a:p>
            <a:pPr lvl="1"/>
            <a:r>
              <a:rPr lang="en-US"/>
              <a:t>Imaging</a:t>
            </a:r>
          </a:p>
          <a:p>
            <a:pPr lvl="1"/>
            <a:r>
              <a:rPr lang="en-US"/>
              <a:t>Spectroscopy</a:t>
            </a:r>
          </a:p>
          <a:p>
            <a:pPr lvl="1"/>
            <a:r>
              <a:rPr lang="en-US"/>
              <a:t>Time Monitoring</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93193" name="Rectangle 9"/>
          <p:cNvSpPr>
            <a:spLocks noGrp="1" noChangeArrowheads="1"/>
          </p:cNvSpPr>
          <p:nvPr>
            <p:ph type="title"/>
          </p:nvPr>
        </p:nvSpPr>
        <p:spPr/>
        <p:txBody>
          <a:bodyPr/>
          <a:lstStyle/>
          <a:p>
            <a:r>
              <a:rPr lang="en-US"/>
              <a:t>6.3 Telescopes and the Atmosphere</a:t>
            </a:r>
          </a:p>
        </p:txBody>
      </p:sp>
      <p:sp>
        <p:nvSpPr>
          <p:cNvPr id="93194" name="Rectangle 10"/>
          <p:cNvSpPr>
            <a:spLocks noGrp="1" noChangeArrowheads="1"/>
          </p:cNvSpPr>
          <p:nvPr>
            <p:ph type="body" idx="1"/>
          </p:nvPr>
        </p:nvSpPr>
        <p:spPr/>
        <p:txBody>
          <a:bodyPr/>
          <a:lstStyle/>
          <a:p>
            <a:r>
              <a:rPr lang="en-US"/>
              <a:t>Our goals for learning:</a:t>
            </a:r>
          </a:p>
          <a:p>
            <a:pPr lvl="1"/>
            <a:r>
              <a:rPr lang="en-US" b="1"/>
              <a:t>How does Earth</a:t>
            </a:r>
            <a:r>
              <a:rPr lang="en-US" altLang="ja-JP" b="1"/>
              <a:t>'s atmosphere affect ground-based observations?</a:t>
            </a:r>
          </a:p>
          <a:p>
            <a:pPr lvl="1"/>
            <a:r>
              <a:rPr lang="en-US" b="1"/>
              <a:t>Why do we put telescopes into space?</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95239" name="Rectangle 7"/>
          <p:cNvSpPr>
            <a:spLocks noGrp="1" noChangeArrowheads="1"/>
          </p:cNvSpPr>
          <p:nvPr>
            <p:ph type="title"/>
          </p:nvPr>
        </p:nvSpPr>
        <p:spPr>
          <a:xfrm>
            <a:off x="0" y="0"/>
            <a:ext cx="9144000" cy="1066800"/>
          </a:xfrm>
        </p:spPr>
        <p:txBody>
          <a:bodyPr/>
          <a:lstStyle/>
          <a:p>
            <a:r>
              <a:rPr lang="en-US"/>
              <a:t>How does Earth</a:t>
            </a:r>
            <a:r>
              <a:rPr lang="en-US" altLang="ja-JP"/>
              <a:t>'s atmosphere affect ground-based observations?</a:t>
            </a:r>
            <a:endParaRPr lang="en-US"/>
          </a:p>
        </p:txBody>
      </p:sp>
      <p:sp>
        <p:nvSpPr>
          <p:cNvPr id="95240" name="Rectangle 8"/>
          <p:cNvSpPr>
            <a:spLocks noGrp="1" noChangeArrowheads="1"/>
          </p:cNvSpPr>
          <p:nvPr>
            <p:ph type="body" idx="1"/>
          </p:nvPr>
        </p:nvSpPr>
        <p:spPr/>
        <p:txBody>
          <a:bodyPr/>
          <a:lstStyle/>
          <a:p>
            <a:r>
              <a:rPr lang="en-US"/>
              <a:t>The best ground-based sites for astronomical observing are:</a:t>
            </a:r>
          </a:p>
          <a:p>
            <a:pPr lvl="1"/>
            <a:r>
              <a:rPr lang="en-US"/>
              <a:t>calm (not too windy)</a:t>
            </a:r>
          </a:p>
          <a:p>
            <a:pPr lvl="1"/>
            <a:r>
              <a:rPr lang="en-US"/>
              <a:t>high (less atmosphere to see through)</a:t>
            </a:r>
          </a:p>
          <a:p>
            <a:pPr lvl="1"/>
            <a:r>
              <a:rPr lang="en-US"/>
              <a:t>dark (far from city lights)</a:t>
            </a:r>
          </a:p>
          <a:p>
            <a:pPr lvl="1"/>
            <a:r>
              <a:rPr lang="en-US"/>
              <a:t>dry (few cloudy nights)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97293" name="Picture 13" descr="06_18_Figure"/>
          <p:cNvPicPr>
            <a:picLocks noChangeAspect="1" noChangeArrowheads="1"/>
          </p:cNvPicPr>
          <p:nvPr/>
        </p:nvPicPr>
        <p:blipFill>
          <a:blip r:embed="rId3"/>
          <a:srcRect/>
          <a:stretch>
            <a:fillRect/>
          </a:stretch>
        </p:blipFill>
        <p:spPr bwMode="auto">
          <a:xfrm>
            <a:off x="261938" y="1054100"/>
            <a:ext cx="8602662" cy="4365625"/>
          </a:xfrm>
          <a:prstGeom prst="rect">
            <a:avLst/>
          </a:prstGeom>
          <a:noFill/>
        </p:spPr>
      </p:pic>
      <p:sp>
        <p:nvSpPr>
          <p:cNvPr id="97291" name="Rectangle 11"/>
          <p:cNvSpPr>
            <a:spLocks noGrp="1" noChangeArrowheads="1"/>
          </p:cNvSpPr>
          <p:nvPr>
            <p:ph type="title"/>
          </p:nvPr>
        </p:nvSpPr>
        <p:spPr/>
        <p:txBody>
          <a:bodyPr/>
          <a:lstStyle/>
          <a:p>
            <a:r>
              <a:rPr lang="en-US"/>
              <a:t>Light Pollution</a:t>
            </a:r>
          </a:p>
        </p:txBody>
      </p:sp>
      <p:sp>
        <p:nvSpPr>
          <p:cNvPr id="97292" name="Rectangle 12"/>
          <p:cNvSpPr>
            <a:spLocks noGrp="1" noChangeArrowheads="1"/>
          </p:cNvSpPr>
          <p:nvPr>
            <p:ph type="body" idx="1"/>
          </p:nvPr>
        </p:nvSpPr>
        <p:spPr>
          <a:xfrm>
            <a:off x="365125" y="5484813"/>
            <a:ext cx="8229600" cy="966787"/>
          </a:xfrm>
        </p:spPr>
        <p:txBody>
          <a:bodyPr/>
          <a:lstStyle/>
          <a:p>
            <a:r>
              <a:rPr lang="en-US"/>
              <a:t>Scattering of human-made light in the atmosphere is a growing problem for astronomy.</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GB"/>
              <a:t>© 2014 Pearson Education, Inc.</a:t>
            </a:r>
          </a:p>
        </p:txBody>
      </p:sp>
      <p:sp>
        <p:nvSpPr>
          <p:cNvPr id="99331" name="Text Box 6"/>
          <p:cNvSpPr txBox="1">
            <a:spLocks noChangeArrowheads="1"/>
          </p:cNvSpPr>
          <p:nvPr/>
        </p:nvSpPr>
        <p:spPr bwMode="auto">
          <a:xfrm>
            <a:off x="457200" y="4348163"/>
            <a:ext cx="3721100" cy="822325"/>
          </a:xfrm>
          <a:prstGeom prst="rect">
            <a:avLst/>
          </a:prstGeom>
          <a:noFill/>
          <a:ln w="9525">
            <a:noFill/>
            <a:miter lim="800000"/>
            <a:headEnd/>
            <a:tailEnd/>
          </a:ln>
        </p:spPr>
        <p:txBody>
          <a:bodyPr>
            <a:prstTxWarp prst="textNoShape">
              <a:avLst/>
            </a:prstTxWarp>
            <a:spAutoFit/>
          </a:bodyPr>
          <a:lstStyle/>
          <a:p>
            <a:pPr eaLnBrk="0" hangingPunct="0"/>
            <a:r>
              <a:rPr lang="en-US">
                <a:latin typeface="Arial" pitchFamily="-101" charset="0"/>
              </a:rPr>
              <a:t>Bright star viewed with ground-based telescope</a:t>
            </a:r>
          </a:p>
        </p:txBody>
      </p:sp>
      <p:sp>
        <p:nvSpPr>
          <p:cNvPr id="99332" name="Text Box 8"/>
          <p:cNvSpPr txBox="1">
            <a:spLocks noChangeArrowheads="1"/>
          </p:cNvSpPr>
          <p:nvPr/>
        </p:nvSpPr>
        <p:spPr bwMode="auto">
          <a:xfrm>
            <a:off x="4495800" y="4343400"/>
            <a:ext cx="3657600" cy="822325"/>
          </a:xfrm>
          <a:prstGeom prst="rect">
            <a:avLst/>
          </a:prstGeom>
          <a:noFill/>
          <a:ln w="9525">
            <a:noFill/>
            <a:miter lim="800000"/>
            <a:headEnd/>
            <a:tailEnd/>
          </a:ln>
        </p:spPr>
        <p:txBody>
          <a:bodyPr>
            <a:prstTxWarp prst="textNoShape">
              <a:avLst/>
            </a:prstTxWarp>
            <a:spAutoFit/>
          </a:bodyPr>
          <a:lstStyle/>
          <a:p>
            <a:r>
              <a:rPr lang="en-US">
                <a:latin typeface="Arial" pitchFamily="-101" charset="0"/>
              </a:rPr>
              <a:t>Same star viewed with Hubble Space Telescope</a:t>
            </a:r>
          </a:p>
        </p:txBody>
      </p:sp>
      <p:pic>
        <p:nvPicPr>
          <p:cNvPr id="99333" name="Picture 11" descr="BrightStarGround"/>
          <p:cNvPicPr>
            <a:picLocks noChangeAspect="1" noChangeArrowheads="1"/>
          </p:cNvPicPr>
          <p:nvPr/>
        </p:nvPicPr>
        <p:blipFill>
          <a:blip r:embed="rId3"/>
          <a:srcRect/>
          <a:stretch>
            <a:fillRect/>
          </a:stretch>
        </p:blipFill>
        <p:spPr bwMode="auto">
          <a:xfrm>
            <a:off x="534988" y="1071563"/>
            <a:ext cx="3295650" cy="3181350"/>
          </a:xfrm>
          <a:prstGeom prst="rect">
            <a:avLst/>
          </a:prstGeom>
          <a:noFill/>
          <a:ln w="9525">
            <a:noFill/>
            <a:miter lim="800000"/>
            <a:headEnd/>
            <a:tailEnd/>
          </a:ln>
        </p:spPr>
      </p:pic>
      <p:pic>
        <p:nvPicPr>
          <p:cNvPr id="99334" name="Picture 12" descr="BrightStarSpace"/>
          <p:cNvPicPr>
            <a:picLocks noChangeAspect="1" noChangeArrowheads="1"/>
          </p:cNvPicPr>
          <p:nvPr/>
        </p:nvPicPr>
        <p:blipFill>
          <a:blip r:embed="rId4"/>
          <a:srcRect/>
          <a:stretch>
            <a:fillRect/>
          </a:stretch>
        </p:blipFill>
        <p:spPr bwMode="auto">
          <a:xfrm>
            <a:off x="4573588" y="1071563"/>
            <a:ext cx="3295650" cy="3181350"/>
          </a:xfrm>
          <a:prstGeom prst="rect">
            <a:avLst/>
          </a:prstGeom>
          <a:noFill/>
          <a:ln w="9525">
            <a:noFill/>
            <a:miter lim="800000"/>
            <a:headEnd/>
            <a:tailEnd/>
          </a:ln>
        </p:spPr>
      </p:pic>
      <p:sp>
        <p:nvSpPr>
          <p:cNvPr id="99344" name="Rectangle 16"/>
          <p:cNvSpPr>
            <a:spLocks noGrp="1" noChangeArrowheads="1"/>
          </p:cNvSpPr>
          <p:nvPr>
            <p:ph type="title"/>
          </p:nvPr>
        </p:nvSpPr>
        <p:spPr/>
        <p:txBody>
          <a:bodyPr/>
          <a:lstStyle/>
          <a:p>
            <a:r>
              <a:rPr lang="en-US"/>
              <a:t>Twinkling and Turbulence</a:t>
            </a:r>
          </a:p>
        </p:txBody>
      </p:sp>
      <p:sp>
        <p:nvSpPr>
          <p:cNvPr id="99345" name="Rectangle 17"/>
          <p:cNvSpPr>
            <a:spLocks noGrp="1" noChangeArrowheads="1"/>
          </p:cNvSpPr>
          <p:nvPr>
            <p:ph type="body" idx="1"/>
          </p:nvPr>
        </p:nvSpPr>
        <p:spPr>
          <a:xfrm>
            <a:off x="365125" y="5497513"/>
            <a:ext cx="8229600" cy="966787"/>
          </a:xfrm>
        </p:spPr>
        <p:txBody>
          <a:bodyPr/>
          <a:lstStyle/>
          <a:p>
            <a:r>
              <a:rPr lang="en-US"/>
              <a:t>Turbulent air flow in Earth</a:t>
            </a:r>
            <a:r>
              <a:rPr lang="en-US" altLang="ja-JP"/>
              <a:t>'s atmosphere distorts our view, causing stars to appear to twinkle.</a:t>
            </a:r>
            <a:endParaRPr lang="en-US"/>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GB"/>
              <a:t>© 2014 Pearson Education, Inc.</a:t>
            </a:r>
          </a:p>
        </p:txBody>
      </p:sp>
      <p:pic>
        <p:nvPicPr>
          <p:cNvPr id="101392" name="Picture 16" descr="06_19_Figure"/>
          <p:cNvPicPr>
            <a:picLocks noChangeAspect="1" noChangeArrowheads="1"/>
          </p:cNvPicPr>
          <p:nvPr/>
        </p:nvPicPr>
        <p:blipFill>
          <a:blip r:embed="rId3"/>
          <a:srcRect b="34390"/>
          <a:stretch>
            <a:fillRect/>
          </a:stretch>
        </p:blipFill>
        <p:spPr bwMode="auto">
          <a:xfrm>
            <a:off x="457200" y="685800"/>
            <a:ext cx="8321675" cy="4200525"/>
          </a:xfrm>
          <a:prstGeom prst="rect">
            <a:avLst/>
          </a:prstGeom>
          <a:noFill/>
        </p:spPr>
      </p:pic>
      <p:sp>
        <p:nvSpPr>
          <p:cNvPr id="101381" name="Text Box 9"/>
          <p:cNvSpPr txBox="1">
            <a:spLocks noChangeArrowheads="1"/>
          </p:cNvSpPr>
          <p:nvPr/>
        </p:nvSpPr>
        <p:spPr bwMode="auto">
          <a:xfrm>
            <a:off x="736600" y="4876800"/>
            <a:ext cx="3335338" cy="457200"/>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Without adaptive optics</a:t>
            </a:r>
          </a:p>
        </p:txBody>
      </p:sp>
      <p:sp>
        <p:nvSpPr>
          <p:cNvPr id="101382" name="Text Box 10"/>
          <p:cNvSpPr txBox="1">
            <a:spLocks noChangeArrowheads="1"/>
          </p:cNvSpPr>
          <p:nvPr/>
        </p:nvSpPr>
        <p:spPr bwMode="auto">
          <a:xfrm>
            <a:off x="5257800" y="4876800"/>
            <a:ext cx="2911475" cy="457200"/>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With adaptive optics</a:t>
            </a:r>
          </a:p>
        </p:txBody>
      </p:sp>
      <p:sp>
        <p:nvSpPr>
          <p:cNvPr id="101390" name="Rectangle 14"/>
          <p:cNvSpPr>
            <a:spLocks noGrp="1" noChangeArrowheads="1"/>
          </p:cNvSpPr>
          <p:nvPr>
            <p:ph type="title"/>
          </p:nvPr>
        </p:nvSpPr>
        <p:spPr/>
        <p:txBody>
          <a:bodyPr/>
          <a:lstStyle/>
          <a:p>
            <a:r>
              <a:rPr lang="en-US"/>
              <a:t>Adaptive Optics</a:t>
            </a:r>
          </a:p>
        </p:txBody>
      </p:sp>
      <p:sp>
        <p:nvSpPr>
          <p:cNvPr id="101391" name="Rectangle 15"/>
          <p:cNvSpPr>
            <a:spLocks noGrp="1" noChangeArrowheads="1"/>
          </p:cNvSpPr>
          <p:nvPr>
            <p:ph type="body" idx="1"/>
          </p:nvPr>
        </p:nvSpPr>
        <p:spPr>
          <a:xfrm>
            <a:off x="365125" y="5689600"/>
            <a:ext cx="8229600" cy="863600"/>
          </a:xfrm>
        </p:spPr>
        <p:txBody>
          <a:bodyPr/>
          <a:lstStyle/>
          <a:p>
            <a:r>
              <a:rPr lang="en-US" sz="2400"/>
              <a:t>Rapidly changing the shape of a telescope</a:t>
            </a:r>
            <a:r>
              <a:rPr lang="en-US" altLang="ja-JP" sz="2400"/>
              <a:t>'s mirror compensates for some of the effects of turbulence.</a:t>
            </a:r>
            <a:endParaRPr lang="en-US" sz="2400"/>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 2014 Pearson Education, Inc.</a:t>
            </a:r>
          </a:p>
        </p:txBody>
      </p:sp>
      <p:sp>
        <p:nvSpPr>
          <p:cNvPr id="103427" name="Text Box 6"/>
          <p:cNvSpPr txBox="1">
            <a:spLocks noChangeArrowheads="1"/>
          </p:cNvSpPr>
          <p:nvPr/>
        </p:nvSpPr>
        <p:spPr bwMode="auto">
          <a:xfrm>
            <a:off x="517525" y="5603875"/>
            <a:ext cx="4283075" cy="457200"/>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Summit of Mauna Kea, Hawaii</a:t>
            </a:r>
          </a:p>
        </p:txBody>
      </p:sp>
      <p:sp>
        <p:nvSpPr>
          <p:cNvPr id="103432" name="Rectangle 8"/>
          <p:cNvSpPr>
            <a:spLocks noGrp="1" noChangeArrowheads="1"/>
          </p:cNvSpPr>
          <p:nvPr>
            <p:ph type="title"/>
          </p:nvPr>
        </p:nvSpPr>
        <p:spPr/>
        <p:txBody>
          <a:bodyPr/>
          <a:lstStyle/>
          <a:p>
            <a:r>
              <a:rPr lang="en-US"/>
              <a:t>Calm, High, Dark, Dry</a:t>
            </a:r>
          </a:p>
        </p:txBody>
      </p:sp>
      <p:sp>
        <p:nvSpPr>
          <p:cNvPr id="103433" name="Rectangle 9"/>
          <p:cNvSpPr>
            <a:spLocks noGrp="1" noChangeArrowheads="1"/>
          </p:cNvSpPr>
          <p:nvPr>
            <p:ph type="body" idx="1"/>
          </p:nvPr>
        </p:nvSpPr>
        <p:spPr>
          <a:xfrm>
            <a:off x="5915025" y="1141413"/>
            <a:ext cx="2679700" cy="5106987"/>
          </a:xfrm>
        </p:spPr>
        <p:txBody>
          <a:bodyPr/>
          <a:lstStyle/>
          <a:p>
            <a:endParaRPr lang="en-US"/>
          </a:p>
          <a:p>
            <a:r>
              <a:rPr lang="en-US"/>
              <a:t>The best observing sites are atop remote mountains.</a:t>
            </a:r>
          </a:p>
        </p:txBody>
      </p:sp>
      <p:pic>
        <p:nvPicPr>
          <p:cNvPr id="103435" name="Picture 11" descr="06_20_Figure"/>
          <p:cNvPicPr>
            <a:picLocks noChangeAspect="1" noChangeArrowheads="1"/>
          </p:cNvPicPr>
          <p:nvPr/>
        </p:nvPicPr>
        <p:blipFill>
          <a:blip r:embed="rId3"/>
          <a:srcRect/>
          <a:stretch>
            <a:fillRect/>
          </a:stretch>
        </p:blipFill>
        <p:spPr bwMode="auto">
          <a:xfrm>
            <a:off x="371475" y="1295400"/>
            <a:ext cx="5584825" cy="4267200"/>
          </a:xfrm>
          <a:prstGeom prst="rect">
            <a:avLst/>
          </a:prstGeom>
          <a:noFill/>
        </p:spPr>
      </p:pic>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pic>
        <p:nvPicPr>
          <p:cNvPr id="105483" name="Picture 11" descr="06_21_Figure"/>
          <p:cNvPicPr>
            <a:picLocks noChangeAspect="1" noChangeArrowheads="1"/>
          </p:cNvPicPr>
          <p:nvPr/>
        </p:nvPicPr>
        <p:blipFill>
          <a:blip r:embed="rId3"/>
          <a:srcRect/>
          <a:stretch>
            <a:fillRect/>
          </a:stretch>
        </p:blipFill>
        <p:spPr bwMode="auto">
          <a:xfrm>
            <a:off x="736600" y="584200"/>
            <a:ext cx="7742238" cy="5881688"/>
          </a:xfrm>
          <a:prstGeom prst="rect">
            <a:avLst/>
          </a:prstGeom>
          <a:noFill/>
        </p:spPr>
      </p:pic>
      <p:sp>
        <p:nvSpPr>
          <p:cNvPr id="105481" name="Rectangle 9"/>
          <p:cNvSpPr>
            <a:spLocks noGrp="1" noChangeArrowheads="1"/>
          </p:cNvSpPr>
          <p:nvPr>
            <p:ph type="title"/>
          </p:nvPr>
        </p:nvSpPr>
        <p:spPr/>
        <p:txBody>
          <a:bodyPr/>
          <a:lstStyle/>
          <a:p>
            <a:r>
              <a:rPr lang="en-US"/>
              <a:t>Why do we put telescopes into space?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 2014 Pearson Education, Inc.</a:t>
            </a:r>
          </a:p>
        </p:txBody>
      </p:sp>
      <p:pic>
        <p:nvPicPr>
          <p:cNvPr id="107536" name="Picture 16" descr="06_22_Figure"/>
          <p:cNvPicPr>
            <a:picLocks noChangeAspect="1" noChangeArrowheads="1"/>
          </p:cNvPicPr>
          <p:nvPr/>
        </p:nvPicPr>
        <p:blipFill>
          <a:blip r:embed="rId3"/>
          <a:srcRect b="4666"/>
          <a:stretch>
            <a:fillRect/>
          </a:stretch>
        </p:blipFill>
        <p:spPr bwMode="auto">
          <a:xfrm>
            <a:off x="639763" y="1003300"/>
            <a:ext cx="7742237" cy="3530600"/>
          </a:xfrm>
          <a:prstGeom prst="rect">
            <a:avLst/>
          </a:prstGeom>
          <a:noFill/>
        </p:spPr>
      </p:pic>
      <p:pic>
        <p:nvPicPr>
          <p:cNvPr id="107524" name="Picture 8" descr="InteractiveFig">
            <a:hlinkClick r:id="rId4"/>
          </p:cNvPr>
          <p:cNvPicPr>
            <a:picLocks noChangeAspect="1" noChangeArrowheads="1"/>
          </p:cNvPicPr>
          <p:nvPr/>
        </p:nvPicPr>
        <p:blipFill>
          <a:blip r:embed="rId5"/>
          <a:srcRect/>
          <a:stretch>
            <a:fillRect/>
          </a:stretch>
        </p:blipFill>
        <p:spPr bwMode="auto">
          <a:xfrm>
            <a:off x="7302500" y="4521200"/>
            <a:ext cx="1130300" cy="206375"/>
          </a:xfrm>
          <a:prstGeom prst="rect">
            <a:avLst/>
          </a:prstGeom>
          <a:noFill/>
          <a:ln w="9525">
            <a:noFill/>
            <a:miter lim="800000"/>
            <a:headEnd/>
            <a:tailEnd/>
          </a:ln>
        </p:spPr>
      </p:pic>
      <p:sp>
        <p:nvSpPr>
          <p:cNvPr id="107532" name="Rectangle 12"/>
          <p:cNvSpPr>
            <a:spLocks noGrp="1" noChangeArrowheads="1"/>
          </p:cNvSpPr>
          <p:nvPr>
            <p:ph type="title"/>
          </p:nvPr>
        </p:nvSpPr>
        <p:spPr/>
        <p:txBody>
          <a:bodyPr/>
          <a:lstStyle/>
          <a:p>
            <a:r>
              <a:rPr lang="en-US"/>
              <a:t>Transmission in Atmosphere</a:t>
            </a:r>
          </a:p>
        </p:txBody>
      </p:sp>
      <p:sp>
        <p:nvSpPr>
          <p:cNvPr id="107533" name="Rectangle 13"/>
          <p:cNvSpPr>
            <a:spLocks noGrp="1" noChangeArrowheads="1"/>
          </p:cNvSpPr>
          <p:nvPr>
            <p:ph type="body" idx="1"/>
          </p:nvPr>
        </p:nvSpPr>
        <p:spPr>
          <a:xfrm>
            <a:off x="365125" y="4889500"/>
            <a:ext cx="8470900" cy="1663700"/>
          </a:xfrm>
        </p:spPr>
        <p:txBody>
          <a:bodyPr/>
          <a:lstStyle/>
          <a:p>
            <a:pPr>
              <a:lnSpc>
                <a:spcPct val="90000"/>
              </a:lnSpc>
            </a:pPr>
            <a:r>
              <a:rPr lang="en-US"/>
              <a:t>Only radio and visible light pass easily through Earth</a:t>
            </a:r>
            <a:r>
              <a:rPr lang="en-US" altLang="ja-JP"/>
              <a:t>'s atmosphere.</a:t>
            </a:r>
          </a:p>
          <a:p>
            <a:pPr>
              <a:lnSpc>
                <a:spcPct val="90000"/>
              </a:lnSpc>
            </a:pPr>
            <a:r>
              <a:rPr lang="en-US"/>
              <a:t>We need telescopes in space to observe other forms.</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33805" name="Picture 13" descr="06_02_Figure_Unanno"/>
          <p:cNvPicPr>
            <a:picLocks noChangeAspect="1" noChangeArrowheads="1"/>
          </p:cNvPicPr>
          <p:nvPr/>
        </p:nvPicPr>
        <p:blipFill>
          <a:blip r:embed="rId3"/>
          <a:srcRect l="28143" b="2895"/>
          <a:stretch>
            <a:fillRect/>
          </a:stretch>
        </p:blipFill>
        <p:spPr bwMode="auto">
          <a:xfrm>
            <a:off x="381000" y="1143000"/>
            <a:ext cx="4605338" cy="4800600"/>
          </a:xfrm>
          <a:prstGeom prst="rect">
            <a:avLst/>
          </a:prstGeom>
          <a:noFill/>
        </p:spPr>
      </p:pic>
      <p:sp>
        <p:nvSpPr>
          <p:cNvPr id="33802" name="Rectangle 10"/>
          <p:cNvSpPr>
            <a:spLocks noGrp="1" noChangeArrowheads="1"/>
          </p:cNvSpPr>
          <p:nvPr>
            <p:ph type="title"/>
          </p:nvPr>
        </p:nvSpPr>
        <p:spPr/>
        <p:txBody>
          <a:bodyPr/>
          <a:lstStyle/>
          <a:p>
            <a:r>
              <a:rPr lang="en-US"/>
              <a:t>Refraction</a:t>
            </a:r>
          </a:p>
        </p:txBody>
      </p:sp>
      <p:sp>
        <p:nvSpPr>
          <p:cNvPr id="33803" name="Rectangle 11"/>
          <p:cNvSpPr>
            <a:spLocks noGrp="1" noChangeArrowheads="1"/>
          </p:cNvSpPr>
          <p:nvPr>
            <p:ph type="body" idx="1"/>
          </p:nvPr>
        </p:nvSpPr>
        <p:spPr>
          <a:xfrm>
            <a:off x="5051425" y="1141413"/>
            <a:ext cx="3543300" cy="4649787"/>
          </a:xfrm>
        </p:spPr>
        <p:txBody>
          <a:bodyPr/>
          <a:lstStyle/>
          <a:p>
            <a:r>
              <a:rPr lang="en-US"/>
              <a:t>Refraction is the bending of light when it passes from one substance into another.</a:t>
            </a:r>
          </a:p>
          <a:p>
            <a:r>
              <a:rPr lang="en-US"/>
              <a:t>Your eye uses refraction to focus light.</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2" name="Rectangle 12"/>
          <p:cNvSpPr>
            <a:spLocks noGrp="1" noChangeArrowheads="1"/>
          </p:cNvSpPr>
          <p:nvPr>
            <p:ph type="title"/>
          </p:nvPr>
        </p:nvSpPr>
        <p:spPr/>
        <p:txBody>
          <a:bodyPr/>
          <a:lstStyle/>
          <a:p>
            <a:r>
              <a:rPr lang="en-US"/>
              <a:t>Transmission in Atmosphere</a:t>
            </a:r>
          </a:p>
        </p:txBody>
      </p:sp>
      <p:pic>
        <p:nvPicPr>
          <p:cNvPr id="8" name="Picture 7"/>
          <p:cNvPicPr>
            <a:picLocks noChangeAspect="1"/>
          </p:cNvPicPr>
          <p:nvPr/>
        </p:nvPicPr>
        <p:blipFill>
          <a:blip r:embed="rId3"/>
          <a:stretch>
            <a:fillRect/>
          </a:stretch>
        </p:blipFill>
        <p:spPr>
          <a:xfrm>
            <a:off x="648270" y="838200"/>
            <a:ext cx="8343330" cy="1828800"/>
          </a:xfrm>
          <a:prstGeom prst="rect">
            <a:avLst/>
          </a:prstGeom>
        </p:spPr>
      </p:pic>
      <p:sp>
        <p:nvSpPr>
          <p:cNvPr id="9" name="TextBox 8"/>
          <p:cNvSpPr txBox="1"/>
          <p:nvPr/>
        </p:nvSpPr>
        <p:spPr>
          <a:xfrm>
            <a:off x="609600" y="2626817"/>
            <a:ext cx="8153400" cy="3477875"/>
          </a:xfrm>
          <a:prstGeom prst="rect">
            <a:avLst/>
          </a:prstGeom>
          <a:noFill/>
        </p:spPr>
        <p:txBody>
          <a:bodyPr wrap="square" rtlCol="0">
            <a:spAutoFit/>
          </a:bodyPr>
          <a:lstStyle/>
          <a:p>
            <a:r>
              <a:rPr lang="en-US" sz="2000" b="0" dirty="0" smtClean="0">
                <a:solidFill>
                  <a:srgbClr val="000000"/>
                </a:solidFill>
                <a:latin typeface="+mn-lt"/>
              </a:rPr>
              <a:t>This graph shows the percentage of radiation that can penetrate the Earth’s atmosphere at different wavelengths. </a:t>
            </a:r>
          </a:p>
          <a:p>
            <a:endParaRPr lang="en-US" sz="2000" b="0" dirty="0" smtClean="0">
              <a:solidFill>
                <a:srgbClr val="000000"/>
              </a:solidFill>
              <a:latin typeface="+mn-lt"/>
            </a:endParaRPr>
          </a:p>
          <a:p>
            <a:r>
              <a:rPr lang="en-US" sz="2000" b="0" dirty="0" smtClean="0">
                <a:solidFill>
                  <a:srgbClr val="000000"/>
                </a:solidFill>
                <a:latin typeface="+mn-lt"/>
              </a:rPr>
              <a:t>At wavelengths less than about 290 nm photons are absorbed by </a:t>
            </a:r>
            <a:r>
              <a:rPr lang="en-US" sz="2000" b="1" dirty="0" smtClean="0">
                <a:solidFill>
                  <a:srgbClr val="000000"/>
                </a:solidFill>
                <a:latin typeface="+mn-lt"/>
              </a:rPr>
              <a:t>atmospheric oxygen and nitrogen.</a:t>
            </a:r>
          </a:p>
          <a:p>
            <a:endParaRPr lang="en-US" sz="2000" b="0" dirty="0" smtClean="0">
              <a:solidFill>
                <a:srgbClr val="000000"/>
              </a:solidFill>
              <a:latin typeface="+mn-lt"/>
            </a:endParaRPr>
          </a:p>
          <a:p>
            <a:r>
              <a:rPr lang="en-US" sz="2000" b="0" dirty="0" smtClean="0">
                <a:solidFill>
                  <a:srgbClr val="000000"/>
                </a:solidFill>
                <a:latin typeface="+mn-lt"/>
              </a:rPr>
              <a:t>Between the optical and radio windows photons are absorbed </a:t>
            </a:r>
            <a:r>
              <a:rPr lang="en-US" sz="2000" b="1" dirty="0" smtClean="0">
                <a:solidFill>
                  <a:srgbClr val="000000"/>
                </a:solidFill>
                <a:latin typeface="+mn-lt"/>
              </a:rPr>
              <a:t>by water vapor and carbon dioxide.</a:t>
            </a:r>
          </a:p>
          <a:p>
            <a:endParaRPr lang="en-US" sz="2000" b="0" dirty="0" smtClean="0">
              <a:solidFill>
                <a:srgbClr val="000000"/>
              </a:solidFill>
              <a:latin typeface="+mn-lt"/>
            </a:endParaRPr>
          </a:p>
          <a:p>
            <a:r>
              <a:rPr lang="en-US" sz="2000" b="0" dirty="0" smtClean="0">
                <a:solidFill>
                  <a:srgbClr val="000000"/>
                </a:solidFill>
                <a:latin typeface="+mn-lt"/>
              </a:rPr>
              <a:t>At wavelengths longer than about 20 </a:t>
            </a:r>
            <a:r>
              <a:rPr lang="en-US" sz="2000" b="0" dirty="0" err="1" smtClean="0">
                <a:solidFill>
                  <a:srgbClr val="000000"/>
                </a:solidFill>
                <a:latin typeface="+mn-lt"/>
              </a:rPr>
              <a:t>m</a:t>
            </a:r>
            <a:r>
              <a:rPr lang="en-US" sz="2000" b="0" dirty="0" smtClean="0">
                <a:solidFill>
                  <a:srgbClr val="000000"/>
                </a:solidFill>
                <a:latin typeface="+mn-lt"/>
              </a:rPr>
              <a:t>, photons are </a:t>
            </a:r>
            <a:r>
              <a:rPr lang="en-US" sz="2000" dirty="0" smtClean="0">
                <a:solidFill>
                  <a:srgbClr val="000000"/>
                </a:solidFill>
                <a:latin typeface="+mn-lt"/>
              </a:rPr>
              <a:t>reflected</a:t>
            </a:r>
            <a:r>
              <a:rPr lang="en-US" sz="2000" b="0" dirty="0" smtClean="0">
                <a:solidFill>
                  <a:srgbClr val="000000"/>
                </a:solidFill>
                <a:latin typeface="+mn-lt"/>
              </a:rPr>
              <a:t> back into space by </a:t>
            </a:r>
            <a:r>
              <a:rPr lang="en-US" sz="2000" b="1" dirty="0" smtClean="0">
                <a:solidFill>
                  <a:srgbClr val="000000"/>
                </a:solidFill>
                <a:latin typeface="+mn-lt"/>
              </a:rPr>
              <a:t>ionized gases in the upper atmosphere</a:t>
            </a:r>
            <a:r>
              <a:rPr lang="en-US" sz="2000" b="0" dirty="0" smtClean="0">
                <a:solidFill>
                  <a:srgbClr val="000000"/>
                </a:solidFill>
                <a:latin typeface="+mn-lt"/>
              </a:rPr>
              <a:t>.</a:t>
            </a:r>
            <a:endParaRPr lang="en-US" sz="2000" dirty="0">
              <a:latin typeface="+mn-lt"/>
            </a:endParaRP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109575" name="Rectangle 7"/>
          <p:cNvSpPr>
            <a:spLocks noGrp="1" noChangeArrowheads="1"/>
          </p:cNvSpPr>
          <p:nvPr>
            <p:ph type="title"/>
          </p:nvPr>
        </p:nvSpPr>
        <p:spPr/>
        <p:txBody>
          <a:bodyPr/>
          <a:lstStyle/>
          <a:p>
            <a:r>
              <a:rPr lang="en-US"/>
              <a:t>What have learned?</a:t>
            </a:r>
          </a:p>
        </p:txBody>
      </p:sp>
      <p:sp>
        <p:nvSpPr>
          <p:cNvPr id="109576" name="Rectangle 8"/>
          <p:cNvSpPr>
            <a:spLocks noGrp="1" noChangeArrowheads="1"/>
          </p:cNvSpPr>
          <p:nvPr>
            <p:ph type="body" idx="1"/>
          </p:nvPr>
        </p:nvSpPr>
        <p:spPr/>
        <p:txBody>
          <a:bodyPr/>
          <a:lstStyle/>
          <a:p>
            <a:r>
              <a:rPr lang="en-US" b="1"/>
              <a:t>How does Earth</a:t>
            </a:r>
            <a:r>
              <a:rPr lang="en-US" altLang="ja-JP" b="1"/>
              <a:t>'s atmosphere affect ground-based observations?</a:t>
            </a:r>
            <a:endParaRPr lang="en-US" altLang="ja-JP"/>
          </a:p>
          <a:p>
            <a:pPr lvl="1"/>
            <a:r>
              <a:rPr lang="en-US"/>
              <a:t>Telescope sites are chosen to minimize the problems of light pollution, atmospheric turbulence, and bad weather.</a:t>
            </a:r>
          </a:p>
          <a:p>
            <a:r>
              <a:rPr lang="en-US" b="1"/>
              <a:t>Why do we put telescopes into space?</a:t>
            </a:r>
            <a:endParaRPr lang="en-US"/>
          </a:p>
          <a:p>
            <a:pPr lvl="1"/>
            <a:r>
              <a:rPr lang="en-US"/>
              <a:t>Forms of light other than radio and visible do not pass through Earth</a:t>
            </a:r>
            <a:r>
              <a:rPr lang="en-US" altLang="ja-JP"/>
              <a:t>'s atmosphere.</a:t>
            </a:r>
          </a:p>
          <a:p>
            <a:pPr lvl="1"/>
            <a:r>
              <a:rPr lang="en-US"/>
              <a:t>Also, much sharper images are possible because there is no turbulence.</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111623" name="Rectangle 7"/>
          <p:cNvSpPr>
            <a:spLocks noGrp="1" noChangeArrowheads="1"/>
          </p:cNvSpPr>
          <p:nvPr>
            <p:ph type="title"/>
          </p:nvPr>
        </p:nvSpPr>
        <p:spPr/>
        <p:txBody>
          <a:bodyPr/>
          <a:lstStyle/>
          <a:p>
            <a:r>
              <a:rPr lang="en-US"/>
              <a:t>6.4 Telescopes and Technology</a:t>
            </a:r>
          </a:p>
        </p:txBody>
      </p:sp>
      <p:sp>
        <p:nvSpPr>
          <p:cNvPr id="111624" name="Rectangle 8"/>
          <p:cNvSpPr>
            <a:spLocks noGrp="1" noChangeArrowheads="1"/>
          </p:cNvSpPr>
          <p:nvPr>
            <p:ph type="body" idx="1"/>
          </p:nvPr>
        </p:nvSpPr>
        <p:spPr/>
        <p:txBody>
          <a:bodyPr/>
          <a:lstStyle/>
          <a:p>
            <a:r>
              <a:rPr lang="en-US"/>
              <a:t>Our goals for learning:</a:t>
            </a:r>
          </a:p>
          <a:p>
            <a:pPr lvl="1"/>
            <a:r>
              <a:rPr lang="en-US" b="1"/>
              <a:t>How can we observe invisible light?</a:t>
            </a:r>
          </a:p>
          <a:p>
            <a:pPr lvl="1"/>
            <a:r>
              <a:rPr lang="en-US" b="1"/>
              <a:t>How can multiple telescopes work together?</a:t>
            </a:r>
            <a:r>
              <a:rPr lang="en-US"/>
              <a:t> </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3" name="Rectangle 9"/>
          <p:cNvSpPr>
            <a:spLocks noGrp="1" noChangeArrowheads="1"/>
          </p:cNvSpPr>
          <p:nvPr>
            <p:ph type="title"/>
          </p:nvPr>
        </p:nvSpPr>
        <p:spPr/>
        <p:txBody>
          <a:bodyPr/>
          <a:lstStyle/>
          <a:p>
            <a:r>
              <a:rPr lang="en-US" dirty="0" smtClean="0"/>
              <a:t>Radio Astronomy</a:t>
            </a:r>
            <a:endParaRPr lang="en-US" dirty="0"/>
          </a:p>
        </p:txBody>
      </p:sp>
      <p:sp>
        <p:nvSpPr>
          <p:cNvPr id="7" name="TextBox 6"/>
          <p:cNvSpPr txBox="1"/>
          <p:nvPr/>
        </p:nvSpPr>
        <p:spPr>
          <a:xfrm>
            <a:off x="304800" y="762000"/>
            <a:ext cx="6096000" cy="5016758"/>
          </a:xfrm>
          <a:prstGeom prst="rect">
            <a:avLst/>
          </a:prstGeom>
          <a:noFill/>
        </p:spPr>
        <p:txBody>
          <a:bodyPr wrap="square" rtlCol="0">
            <a:spAutoFit/>
          </a:bodyPr>
          <a:lstStyle/>
          <a:p>
            <a:r>
              <a:rPr lang="en-US" sz="2000" b="1" dirty="0" smtClean="0">
                <a:solidFill>
                  <a:srgbClr val="000000"/>
                </a:solidFill>
                <a:latin typeface="+mn-lt"/>
              </a:rPr>
              <a:t>The first radio waves </a:t>
            </a:r>
            <a:r>
              <a:rPr lang="en-US" sz="2000" b="0" dirty="0" smtClean="0">
                <a:solidFill>
                  <a:srgbClr val="000000"/>
                </a:solidFill>
                <a:latin typeface="+mn-lt"/>
              </a:rPr>
              <a:t>of an astronomical origin were </a:t>
            </a:r>
            <a:r>
              <a:rPr lang="en-US" sz="2000" b="1" dirty="0" smtClean="0">
                <a:solidFill>
                  <a:srgbClr val="000000"/>
                </a:solidFill>
                <a:latin typeface="+mn-lt"/>
              </a:rPr>
              <a:t>discovered by Karl </a:t>
            </a:r>
            <a:r>
              <a:rPr lang="en-US" sz="2000" b="1" dirty="0" err="1" smtClean="0">
                <a:solidFill>
                  <a:srgbClr val="000000"/>
                </a:solidFill>
                <a:latin typeface="+mn-lt"/>
              </a:rPr>
              <a:t>Jansky</a:t>
            </a:r>
            <a:r>
              <a:rPr lang="en-US" sz="2000" b="1" dirty="0" smtClean="0">
                <a:solidFill>
                  <a:srgbClr val="000000"/>
                </a:solidFill>
                <a:latin typeface="+mn-lt"/>
              </a:rPr>
              <a:t> </a:t>
            </a:r>
            <a:r>
              <a:rPr lang="en-US" sz="2000" b="0" dirty="0" smtClean="0">
                <a:solidFill>
                  <a:srgbClr val="000000"/>
                </a:solidFill>
                <a:latin typeface="+mn-lt"/>
              </a:rPr>
              <a:t>in the early 1930s.</a:t>
            </a:r>
          </a:p>
          <a:p>
            <a:endParaRPr lang="en-US" sz="2000" b="0" dirty="0" smtClean="0">
              <a:solidFill>
                <a:srgbClr val="000000"/>
              </a:solidFill>
              <a:latin typeface="+mn-lt"/>
            </a:endParaRPr>
          </a:p>
          <a:p>
            <a:r>
              <a:rPr lang="en-US" sz="2000" b="0" dirty="0" err="1" smtClean="0">
                <a:solidFill>
                  <a:srgbClr val="000000"/>
                </a:solidFill>
                <a:latin typeface="+mn-lt"/>
              </a:rPr>
              <a:t>Jansky</a:t>
            </a:r>
            <a:r>
              <a:rPr lang="en-US" sz="2000" b="0" dirty="0" smtClean="0">
                <a:solidFill>
                  <a:srgbClr val="000000"/>
                </a:solidFill>
                <a:latin typeface="+mn-lt"/>
              </a:rPr>
              <a:t> was trying to figure out what was causing interference at 20 MHz with a trans-</a:t>
            </a:r>
            <a:r>
              <a:rPr lang="en-US" sz="2000" b="0" dirty="0" err="1" smtClean="0">
                <a:solidFill>
                  <a:srgbClr val="000000"/>
                </a:solidFill>
                <a:latin typeface="+mn-lt"/>
              </a:rPr>
              <a:t>atlantic</a:t>
            </a:r>
            <a:r>
              <a:rPr lang="en-US" sz="2000" b="0" dirty="0" smtClean="0">
                <a:solidFill>
                  <a:srgbClr val="000000"/>
                </a:solidFill>
                <a:latin typeface="+mn-lt"/>
              </a:rPr>
              <a:t> radio link. He built a steerable </a:t>
            </a:r>
            <a:r>
              <a:rPr lang="en-US" sz="2000" dirty="0" smtClean="0">
                <a:solidFill>
                  <a:srgbClr val="000000"/>
                </a:solidFill>
                <a:latin typeface="+mn-lt"/>
              </a:rPr>
              <a:t>radio antenna </a:t>
            </a:r>
            <a:r>
              <a:rPr lang="en-US" sz="2000" b="0" dirty="0" smtClean="0">
                <a:solidFill>
                  <a:srgbClr val="000000"/>
                </a:solidFill>
                <a:latin typeface="+mn-lt"/>
              </a:rPr>
              <a:t>to search for the source of the noise.</a:t>
            </a:r>
          </a:p>
          <a:p>
            <a:endParaRPr lang="en-US" sz="2000" b="0" dirty="0" smtClean="0">
              <a:solidFill>
                <a:srgbClr val="000000"/>
              </a:solidFill>
              <a:latin typeface="+mn-lt"/>
            </a:endParaRPr>
          </a:p>
          <a:p>
            <a:r>
              <a:rPr lang="en-US" sz="2000" b="0" dirty="0" smtClean="0">
                <a:solidFill>
                  <a:srgbClr val="000000"/>
                </a:solidFill>
                <a:latin typeface="+mn-lt"/>
              </a:rPr>
              <a:t>He concluded that </a:t>
            </a:r>
            <a:r>
              <a:rPr lang="en-US" sz="2000" b="1" dirty="0" smtClean="0">
                <a:solidFill>
                  <a:srgbClr val="000000"/>
                </a:solidFill>
                <a:latin typeface="+mn-lt"/>
              </a:rPr>
              <a:t>an astronomical object in the direction of the constellation Sagittarius</a:t>
            </a:r>
            <a:r>
              <a:rPr lang="en-US" sz="2000" b="0" dirty="0" smtClean="0">
                <a:solidFill>
                  <a:srgbClr val="000000"/>
                </a:solidFill>
                <a:latin typeface="+mn-lt"/>
              </a:rPr>
              <a:t> must be causing the radio interference.</a:t>
            </a:r>
          </a:p>
          <a:p>
            <a:endParaRPr lang="en-US" sz="2000" b="0" dirty="0" smtClean="0">
              <a:solidFill>
                <a:srgbClr val="000000"/>
              </a:solidFill>
              <a:latin typeface="+mn-lt"/>
            </a:endParaRPr>
          </a:p>
          <a:p>
            <a:r>
              <a:rPr lang="en-US" sz="2000" b="0" dirty="0" smtClean="0">
                <a:solidFill>
                  <a:srgbClr val="000000"/>
                </a:solidFill>
                <a:latin typeface="+mn-lt"/>
              </a:rPr>
              <a:t>In 1936 </a:t>
            </a:r>
            <a:r>
              <a:rPr lang="en-US" sz="2000" b="1" dirty="0" smtClean="0">
                <a:solidFill>
                  <a:srgbClr val="000000"/>
                </a:solidFill>
                <a:latin typeface="+mn-lt"/>
              </a:rPr>
              <a:t>Grote </a:t>
            </a:r>
            <a:r>
              <a:rPr lang="en-US" sz="2000" b="1" dirty="0" err="1" smtClean="0">
                <a:solidFill>
                  <a:srgbClr val="000000"/>
                </a:solidFill>
                <a:latin typeface="+mn-lt"/>
              </a:rPr>
              <a:t>Reber</a:t>
            </a:r>
            <a:r>
              <a:rPr lang="en-US" sz="2000" b="1" dirty="0" smtClean="0">
                <a:solidFill>
                  <a:srgbClr val="000000"/>
                </a:solidFill>
                <a:latin typeface="+mn-lt"/>
              </a:rPr>
              <a:t> </a:t>
            </a:r>
            <a:r>
              <a:rPr lang="en-US" sz="2000" dirty="0" smtClean="0">
                <a:solidFill>
                  <a:srgbClr val="000000"/>
                </a:solidFill>
                <a:latin typeface="+mn-lt"/>
              </a:rPr>
              <a:t>built the first </a:t>
            </a:r>
            <a:r>
              <a:rPr lang="en-US" sz="2000" b="1" dirty="0" smtClean="0">
                <a:solidFill>
                  <a:srgbClr val="000000"/>
                </a:solidFill>
                <a:latin typeface="+mn-lt"/>
              </a:rPr>
              <a:t>parabolic "dish" </a:t>
            </a:r>
            <a:r>
              <a:rPr lang="en-US" sz="2000" b="0" dirty="0" smtClean="0">
                <a:solidFill>
                  <a:srgbClr val="000000"/>
                </a:solidFill>
                <a:latin typeface="+mn-lt"/>
              </a:rPr>
              <a:t>radio telescope and conducted the first sky survey in the radio frequencies. </a:t>
            </a:r>
            <a:endParaRPr lang="en-US" sz="2000" dirty="0" smtClean="0">
              <a:solidFill>
                <a:srgbClr val="000000"/>
              </a:solidFill>
              <a:latin typeface="+mn-lt"/>
            </a:endParaRPr>
          </a:p>
        </p:txBody>
      </p:sp>
      <p:pic>
        <p:nvPicPr>
          <p:cNvPr id="8" name="Picture 7"/>
          <p:cNvPicPr>
            <a:picLocks noChangeAspect="1"/>
          </p:cNvPicPr>
          <p:nvPr/>
        </p:nvPicPr>
        <p:blipFill>
          <a:blip r:embed="rId3"/>
          <a:stretch>
            <a:fillRect/>
          </a:stretch>
        </p:blipFill>
        <p:spPr>
          <a:xfrm>
            <a:off x="6553200" y="4343400"/>
            <a:ext cx="2336800" cy="1752600"/>
          </a:xfrm>
          <a:prstGeom prst="rect">
            <a:avLst/>
          </a:prstGeom>
        </p:spPr>
      </p:pic>
      <p:pic>
        <p:nvPicPr>
          <p:cNvPr id="9" name="Picture 8"/>
          <p:cNvPicPr>
            <a:picLocks noChangeAspect="1"/>
          </p:cNvPicPr>
          <p:nvPr/>
        </p:nvPicPr>
        <p:blipFill>
          <a:blip r:embed="rId4"/>
          <a:stretch>
            <a:fillRect/>
          </a:stretch>
        </p:blipFill>
        <p:spPr>
          <a:xfrm>
            <a:off x="6553201" y="914399"/>
            <a:ext cx="2272606" cy="2862421"/>
          </a:xfrm>
          <a:prstGeom prst="rect">
            <a:avLst/>
          </a:prstGeom>
        </p:spPr>
      </p:pic>
      <p:sp>
        <p:nvSpPr>
          <p:cNvPr id="10" name="TextBox 9"/>
          <p:cNvSpPr txBox="1"/>
          <p:nvPr/>
        </p:nvSpPr>
        <p:spPr>
          <a:xfrm>
            <a:off x="6477000" y="3733800"/>
            <a:ext cx="2590800" cy="369332"/>
          </a:xfrm>
          <a:prstGeom prst="rect">
            <a:avLst/>
          </a:prstGeom>
          <a:noFill/>
        </p:spPr>
        <p:txBody>
          <a:bodyPr wrap="square" rtlCol="0">
            <a:spAutoFit/>
          </a:bodyPr>
          <a:lstStyle/>
          <a:p>
            <a:r>
              <a:rPr lang="en-US" sz="1800" b="0" dirty="0" err="1" smtClean="0">
                <a:solidFill>
                  <a:srgbClr val="000000"/>
                </a:solidFill>
                <a:latin typeface="+mn-lt"/>
              </a:rPr>
              <a:t>Reber’s</a:t>
            </a:r>
            <a:r>
              <a:rPr lang="en-US" sz="1800" b="0" dirty="0" smtClean="0">
                <a:solidFill>
                  <a:srgbClr val="000000"/>
                </a:solidFill>
                <a:latin typeface="+mn-lt"/>
              </a:rPr>
              <a:t> radio telescope </a:t>
            </a:r>
            <a:endParaRPr lang="en-US" sz="1800" b="0" dirty="0">
              <a:solidFill>
                <a:srgbClr val="000000"/>
              </a:solidFill>
              <a:latin typeface="+mn-lt"/>
            </a:endParaRPr>
          </a:p>
        </p:txBody>
      </p:sp>
      <p:sp>
        <p:nvSpPr>
          <p:cNvPr id="11" name="TextBox 10"/>
          <p:cNvSpPr txBox="1"/>
          <p:nvPr/>
        </p:nvSpPr>
        <p:spPr>
          <a:xfrm>
            <a:off x="6553200" y="6248400"/>
            <a:ext cx="2362200" cy="369332"/>
          </a:xfrm>
          <a:prstGeom prst="rect">
            <a:avLst/>
          </a:prstGeom>
          <a:noFill/>
        </p:spPr>
        <p:txBody>
          <a:bodyPr wrap="square" rtlCol="0">
            <a:spAutoFit/>
          </a:bodyPr>
          <a:lstStyle/>
          <a:p>
            <a:r>
              <a:rPr lang="en-US" sz="1800" b="0" dirty="0" smtClean="0">
                <a:solidFill>
                  <a:srgbClr val="000000"/>
                </a:solidFill>
                <a:latin typeface="+mj-lt"/>
              </a:rPr>
              <a:t>VLA in New Mexico</a:t>
            </a:r>
            <a:endParaRPr lang="en-US" sz="1800" b="0" dirty="0">
              <a:solidFill>
                <a:srgbClr val="00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Telescopes</a:t>
            </a:r>
            <a:endParaRPr lang="en-US" dirty="0"/>
          </a:p>
        </p:txBody>
      </p:sp>
      <p:sp>
        <p:nvSpPr>
          <p:cNvPr id="5" name="TextBox 4"/>
          <p:cNvSpPr txBox="1"/>
          <p:nvPr/>
        </p:nvSpPr>
        <p:spPr>
          <a:xfrm>
            <a:off x="304800" y="762000"/>
            <a:ext cx="4572000" cy="5940088"/>
          </a:xfrm>
          <a:prstGeom prst="rect">
            <a:avLst/>
          </a:prstGeom>
          <a:noFill/>
        </p:spPr>
        <p:txBody>
          <a:bodyPr wrap="square" rtlCol="0">
            <a:spAutoFit/>
          </a:bodyPr>
          <a:lstStyle/>
          <a:p>
            <a:r>
              <a:rPr lang="en-US" sz="2000" b="0" dirty="0" smtClean="0">
                <a:solidFill>
                  <a:srgbClr val="000000"/>
                </a:solidFill>
                <a:latin typeface="+mn-lt"/>
              </a:rPr>
              <a:t>A modern ratio telescope consists of :</a:t>
            </a:r>
          </a:p>
          <a:p>
            <a:endParaRPr lang="en-US" sz="2000" b="0" dirty="0" smtClean="0">
              <a:solidFill>
                <a:srgbClr val="000000"/>
              </a:solidFill>
              <a:latin typeface="+mn-lt"/>
            </a:endParaRPr>
          </a:p>
          <a:p>
            <a:pPr>
              <a:buFontTx/>
              <a:buChar char="-"/>
            </a:pPr>
            <a:r>
              <a:rPr lang="en-US" sz="2000" b="0" dirty="0" smtClean="0">
                <a:solidFill>
                  <a:srgbClr val="000000"/>
                </a:solidFill>
                <a:latin typeface="+mn-lt"/>
              </a:rPr>
              <a:t> a parabolic dish</a:t>
            </a:r>
          </a:p>
          <a:p>
            <a:endParaRPr lang="en-US" sz="2000" b="0" dirty="0" smtClean="0">
              <a:solidFill>
                <a:srgbClr val="000000"/>
              </a:solidFill>
              <a:latin typeface="+mn-lt"/>
            </a:endParaRPr>
          </a:p>
          <a:p>
            <a:r>
              <a:rPr lang="en-US" sz="2000" b="0" dirty="0" smtClean="0">
                <a:solidFill>
                  <a:srgbClr val="000000"/>
                </a:solidFill>
                <a:latin typeface="+mn-lt"/>
              </a:rPr>
              <a:t>- an antenna tuned to the desired frequency located at the focus.</a:t>
            </a:r>
          </a:p>
          <a:p>
            <a:endParaRPr lang="en-US" sz="2000" b="0" dirty="0" smtClean="0">
              <a:solidFill>
                <a:srgbClr val="000000"/>
              </a:solidFill>
              <a:latin typeface="+mn-lt"/>
            </a:endParaRPr>
          </a:p>
          <a:p>
            <a:r>
              <a:rPr lang="en-US" sz="2000" b="0" dirty="0" smtClean="0">
                <a:solidFill>
                  <a:srgbClr val="000000"/>
                </a:solidFill>
                <a:latin typeface="+mn-lt"/>
              </a:rPr>
              <a:t>The signal picked up by the antenna is relayed to an amplifier and recording instruments usually located at the base of the telescope pier.</a:t>
            </a:r>
          </a:p>
          <a:p>
            <a:r>
              <a:rPr lang="en-US" sz="2000" b="0" dirty="0" smtClean="0">
                <a:solidFill>
                  <a:srgbClr val="000000"/>
                </a:solidFill>
                <a:latin typeface="+mn-lt"/>
              </a:rPr>
              <a:t> </a:t>
            </a:r>
          </a:p>
          <a:p>
            <a:r>
              <a:rPr lang="en-US" sz="2000" b="1" dirty="0" smtClean="0">
                <a:solidFill>
                  <a:srgbClr val="000000"/>
                </a:solidFill>
                <a:latin typeface="+mn-lt"/>
              </a:rPr>
              <a:t>Questions:</a:t>
            </a:r>
            <a:r>
              <a:rPr lang="en-US" sz="2000" b="0" dirty="0" smtClean="0">
                <a:solidFill>
                  <a:srgbClr val="000000"/>
                </a:solidFill>
                <a:latin typeface="+mn-lt"/>
              </a:rPr>
              <a:t>  </a:t>
            </a:r>
          </a:p>
          <a:p>
            <a:r>
              <a:rPr lang="en-US" sz="2000" b="0" dirty="0" smtClean="0">
                <a:solidFill>
                  <a:srgbClr val="000000"/>
                </a:solidFill>
                <a:latin typeface="+mn-lt"/>
              </a:rPr>
              <a:t>1) What frequency does 64 </a:t>
            </a:r>
            <a:r>
              <a:rPr lang="en-US" sz="2000" b="0" dirty="0" err="1" smtClean="0">
                <a:solidFill>
                  <a:srgbClr val="000000"/>
                </a:solidFill>
                <a:latin typeface="+mn-lt"/>
              </a:rPr>
              <a:t>m</a:t>
            </a:r>
            <a:r>
              <a:rPr lang="en-US" sz="2000" b="0" dirty="0" smtClean="0">
                <a:solidFill>
                  <a:srgbClr val="000000"/>
                </a:solidFill>
                <a:latin typeface="+mn-lt"/>
              </a:rPr>
              <a:t> correspond to? </a:t>
            </a:r>
          </a:p>
          <a:p>
            <a:endParaRPr lang="en-US" sz="2000" b="0" dirty="0" smtClean="0">
              <a:solidFill>
                <a:srgbClr val="000000"/>
              </a:solidFill>
              <a:latin typeface="+mn-lt"/>
            </a:endParaRPr>
          </a:p>
          <a:p>
            <a:r>
              <a:rPr lang="en-US" sz="2000" b="0" dirty="0" smtClean="0">
                <a:solidFill>
                  <a:srgbClr val="000000"/>
                </a:solidFill>
                <a:latin typeface="+mn-lt"/>
              </a:rPr>
              <a:t>2) Why can’t microwaves at </a:t>
            </a:r>
          </a:p>
          <a:p>
            <a:r>
              <a:rPr lang="en-US" sz="2000" b="0" dirty="0" err="1" smtClean="0">
                <a:solidFill>
                  <a:srgbClr val="000000"/>
                </a:solidFill>
                <a:latin typeface="Symbol" charset="2"/>
                <a:cs typeface="Symbol" charset="2"/>
              </a:rPr>
              <a:t>ν</a:t>
            </a:r>
            <a:r>
              <a:rPr lang="en-US" sz="2000" b="0" dirty="0" smtClean="0">
                <a:solidFill>
                  <a:srgbClr val="000000"/>
                </a:solidFill>
                <a:latin typeface="+mn-lt"/>
              </a:rPr>
              <a:t> = 2.45 GHz leak through a microwave door?</a:t>
            </a:r>
          </a:p>
        </p:txBody>
      </p:sp>
      <p:pic>
        <p:nvPicPr>
          <p:cNvPr id="6" name="Picture 5"/>
          <p:cNvPicPr>
            <a:picLocks noChangeAspect="1"/>
          </p:cNvPicPr>
          <p:nvPr/>
        </p:nvPicPr>
        <p:blipFill>
          <a:blip r:embed="rId2"/>
          <a:stretch>
            <a:fillRect/>
          </a:stretch>
        </p:blipFill>
        <p:spPr>
          <a:xfrm>
            <a:off x="4836771" y="1371601"/>
            <a:ext cx="4057696" cy="3733799"/>
          </a:xfrm>
          <a:prstGeom prst="rect">
            <a:avLst/>
          </a:prstGeom>
        </p:spPr>
      </p:pic>
      <p:sp>
        <p:nvSpPr>
          <p:cNvPr id="7" name="TextBox 6"/>
          <p:cNvSpPr txBox="1"/>
          <p:nvPr/>
        </p:nvSpPr>
        <p:spPr>
          <a:xfrm>
            <a:off x="5194280" y="5410200"/>
            <a:ext cx="3059176" cy="707886"/>
          </a:xfrm>
          <a:prstGeom prst="rect">
            <a:avLst/>
          </a:prstGeom>
          <a:noFill/>
        </p:spPr>
        <p:txBody>
          <a:bodyPr wrap="none" rtlCol="0">
            <a:spAutoFit/>
          </a:bodyPr>
          <a:lstStyle/>
          <a:p>
            <a:r>
              <a:rPr lang="en-US" sz="2000" b="0" dirty="0" smtClean="0">
                <a:solidFill>
                  <a:srgbClr val="000000"/>
                </a:solidFill>
                <a:latin typeface="+mn-lt"/>
              </a:rPr>
              <a:t>PARKES, NSW, Australia</a:t>
            </a:r>
          </a:p>
          <a:p>
            <a:r>
              <a:rPr lang="en-US" sz="2000" b="0" dirty="0" smtClean="0">
                <a:solidFill>
                  <a:srgbClr val="000000"/>
                </a:solidFill>
                <a:latin typeface="+mn-lt"/>
              </a:rPr>
              <a:t>(64 </a:t>
            </a:r>
            <a:r>
              <a:rPr lang="en-US" sz="2000" b="0" dirty="0" err="1" smtClean="0">
                <a:solidFill>
                  <a:srgbClr val="000000"/>
                </a:solidFill>
                <a:latin typeface="+mn-lt"/>
              </a:rPr>
              <a:t>m</a:t>
            </a:r>
            <a:r>
              <a:rPr lang="en-US" sz="2000" b="0" dirty="0" smtClean="0">
                <a:solidFill>
                  <a:srgbClr val="000000"/>
                </a:solidFill>
                <a:latin typeface="+mn-lt"/>
              </a:rPr>
              <a:t> diameter)</a:t>
            </a:r>
            <a:endParaRPr lang="en-US" sz="2000" b="0" dirty="0">
              <a:solidFill>
                <a:srgbClr val="000000"/>
              </a:solidFill>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Telescopes: Dealing with Diffraction</a:t>
            </a:r>
            <a:endParaRPr lang="en-US" dirty="0"/>
          </a:p>
        </p:txBody>
      </p:sp>
      <p:sp>
        <p:nvSpPr>
          <p:cNvPr id="8" name="TextBox 7"/>
          <p:cNvSpPr txBox="1"/>
          <p:nvPr/>
        </p:nvSpPr>
        <p:spPr>
          <a:xfrm>
            <a:off x="304800" y="762000"/>
            <a:ext cx="8229600" cy="2000548"/>
          </a:xfrm>
          <a:prstGeom prst="rect">
            <a:avLst/>
          </a:prstGeom>
          <a:noFill/>
        </p:spPr>
        <p:txBody>
          <a:bodyPr wrap="square" rtlCol="0">
            <a:spAutoFit/>
          </a:bodyPr>
          <a:lstStyle/>
          <a:p>
            <a:r>
              <a:rPr lang="en-US" sz="2000" b="0" dirty="0" smtClean="0">
                <a:solidFill>
                  <a:srgbClr val="000000"/>
                </a:solidFill>
                <a:latin typeface="+mn-lt"/>
              </a:rPr>
              <a:t>The diffraction limited angular resolution of a 25 </a:t>
            </a:r>
            <a:r>
              <a:rPr lang="en-US" sz="2000" b="0" dirty="0" err="1" smtClean="0">
                <a:solidFill>
                  <a:srgbClr val="000000"/>
                </a:solidFill>
                <a:latin typeface="+mn-lt"/>
              </a:rPr>
              <a:t>m</a:t>
            </a:r>
            <a:r>
              <a:rPr lang="en-US" sz="2000" b="0" dirty="0" smtClean="0">
                <a:solidFill>
                  <a:srgbClr val="000000"/>
                </a:solidFill>
                <a:latin typeface="+mn-lt"/>
              </a:rPr>
              <a:t> radio dish at </a:t>
            </a:r>
            <a:r>
              <a:rPr lang="en-US" sz="2000" b="0" dirty="0" err="1" smtClean="0">
                <a:solidFill>
                  <a:srgbClr val="000000"/>
                </a:solidFill>
                <a:latin typeface="Symbol" charset="2"/>
                <a:cs typeface="Symbol" charset="2"/>
              </a:rPr>
              <a:t>l</a:t>
            </a:r>
            <a:r>
              <a:rPr lang="en-US" sz="2000" b="0" dirty="0" smtClean="0">
                <a:solidFill>
                  <a:srgbClr val="000000"/>
                </a:solidFill>
                <a:latin typeface="Symbol" charset="2"/>
                <a:cs typeface="Symbol" charset="2"/>
              </a:rPr>
              <a:t> </a:t>
            </a:r>
            <a:r>
              <a:rPr lang="en-US" sz="2000" b="0" dirty="0" smtClean="0">
                <a:solidFill>
                  <a:srgbClr val="000000"/>
                </a:solidFill>
              </a:rPr>
              <a:t>= </a:t>
            </a:r>
            <a:r>
              <a:rPr lang="en-US" sz="2000" b="0" dirty="0" smtClean="0">
                <a:solidFill>
                  <a:srgbClr val="000000"/>
                </a:solidFill>
                <a:latin typeface="+mn-lt"/>
              </a:rPr>
              <a:t>21-cm is </a:t>
            </a:r>
            <a:r>
              <a:rPr lang="en-US" sz="2000" b="0" dirty="0" err="1" smtClean="0">
                <a:solidFill>
                  <a:srgbClr val="000000"/>
                </a:solidFill>
                <a:latin typeface="Symbol" charset="2"/>
                <a:cs typeface="Symbol" charset="2"/>
              </a:rPr>
              <a:t>q</a:t>
            </a:r>
            <a:r>
              <a:rPr lang="en-US" sz="2000" b="0" dirty="0" smtClean="0">
                <a:solidFill>
                  <a:srgbClr val="000000"/>
                </a:solidFill>
                <a:latin typeface="+mn-lt"/>
              </a:rPr>
              <a:t> ~ 2.5×10</a:t>
            </a:r>
            <a:r>
              <a:rPr lang="en-US" sz="2000" b="0" baseline="30000" dirty="0" smtClean="0">
                <a:solidFill>
                  <a:srgbClr val="000000"/>
                </a:solidFill>
                <a:latin typeface="+mn-lt"/>
              </a:rPr>
              <a:t>5</a:t>
            </a:r>
            <a:r>
              <a:rPr lang="en-US" sz="2000" b="0" dirty="0" smtClean="0">
                <a:solidFill>
                  <a:srgbClr val="000000"/>
                </a:solidFill>
                <a:latin typeface="+mn-lt"/>
              </a:rPr>
              <a:t> ×(21 cm /25 </a:t>
            </a:r>
            <a:r>
              <a:rPr lang="en-US" sz="2000" b="0" dirty="0" err="1" smtClean="0">
                <a:solidFill>
                  <a:srgbClr val="000000"/>
                </a:solidFill>
                <a:latin typeface="+mn-lt"/>
              </a:rPr>
              <a:t>m</a:t>
            </a:r>
            <a:r>
              <a:rPr lang="en-US" sz="2000" b="0" dirty="0" smtClean="0">
                <a:solidFill>
                  <a:srgbClr val="000000"/>
                </a:solidFill>
                <a:latin typeface="+mn-lt"/>
              </a:rPr>
              <a:t>) = 2100 </a:t>
            </a:r>
            <a:r>
              <a:rPr lang="en-US" sz="2000" b="0" dirty="0" err="1" smtClean="0">
                <a:solidFill>
                  <a:srgbClr val="000000"/>
                </a:solidFill>
                <a:latin typeface="+mn-lt"/>
              </a:rPr>
              <a:t>arcsec</a:t>
            </a:r>
            <a:endParaRPr lang="en-US" sz="2000" b="0" dirty="0" smtClean="0">
              <a:solidFill>
                <a:srgbClr val="000000"/>
              </a:solidFill>
              <a:latin typeface="+mn-lt"/>
            </a:endParaRPr>
          </a:p>
          <a:p>
            <a:endParaRPr lang="en-US" sz="2000" b="0" dirty="0" smtClean="0">
              <a:solidFill>
                <a:srgbClr val="000000"/>
              </a:solidFill>
              <a:latin typeface="+mn-lt"/>
            </a:endParaRPr>
          </a:p>
          <a:p>
            <a:r>
              <a:rPr lang="en-US" sz="2000" b="0" dirty="0" smtClean="0">
                <a:solidFill>
                  <a:srgbClr val="000000"/>
                </a:solidFill>
                <a:latin typeface="+mn-lt"/>
              </a:rPr>
              <a:t>To improve the angular resolution of radio telescopes astronomers use the </a:t>
            </a:r>
            <a:r>
              <a:rPr lang="en-US" sz="2000" b="1" dirty="0" err="1" smtClean="0">
                <a:solidFill>
                  <a:srgbClr val="000000"/>
                </a:solidFill>
                <a:latin typeface="+mn-lt"/>
              </a:rPr>
              <a:t>interferometry</a:t>
            </a:r>
            <a:r>
              <a:rPr lang="en-US" sz="2000" b="1" dirty="0" smtClean="0">
                <a:solidFill>
                  <a:srgbClr val="000000"/>
                </a:solidFill>
                <a:latin typeface="+mn-lt"/>
              </a:rPr>
              <a:t> technique</a:t>
            </a:r>
            <a:r>
              <a:rPr lang="en-US" sz="2000" b="0" dirty="0" smtClean="0">
                <a:solidFill>
                  <a:srgbClr val="000000"/>
                </a:solidFill>
                <a:latin typeface="+mn-lt"/>
              </a:rPr>
              <a:t>.</a:t>
            </a:r>
          </a:p>
          <a:p>
            <a:endParaRPr lang="en-US" b="0" dirty="0" smtClean="0">
              <a:solidFill>
                <a:srgbClr val="000000"/>
              </a:solidFill>
            </a:endParaRPr>
          </a:p>
        </p:txBody>
      </p:sp>
      <p:pic>
        <p:nvPicPr>
          <p:cNvPr id="9" name="Picture 8"/>
          <p:cNvPicPr>
            <a:picLocks noChangeAspect="1"/>
          </p:cNvPicPr>
          <p:nvPr/>
        </p:nvPicPr>
        <p:blipFill>
          <a:blip r:embed="rId2"/>
          <a:stretch>
            <a:fillRect/>
          </a:stretch>
        </p:blipFill>
        <p:spPr>
          <a:xfrm>
            <a:off x="4572000" y="2971800"/>
            <a:ext cx="4228201" cy="3178182"/>
          </a:xfrm>
          <a:prstGeom prst="rect">
            <a:avLst/>
          </a:prstGeom>
        </p:spPr>
      </p:pic>
      <p:sp>
        <p:nvSpPr>
          <p:cNvPr id="10" name="TextBox 9"/>
          <p:cNvSpPr txBox="1"/>
          <p:nvPr/>
        </p:nvSpPr>
        <p:spPr>
          <a:xfrm>
            <a:off x="381000" y="2971800"/>
            <a:ext cx="4114800" cy="2554545"/>
          </a:xfrm>
          <a:prstGeom prst="rect">
            <a:avLst/>
          </a:prstGeom>
          <a:noFill/>
        </p:spPr>
        <p:txBody>
          <a:bodyPr wrap="square" rtlCol="0">
            <a:spAutoFit/>
          </a:bodyPr>
          <a:lstStyle/>
          <a:p>
            <a:r>
              <a:rPr lang="en-US" sz="2000" b="0" dirty="0" smtClean="0">
                <a:solidFill>
                  <a:srgbClr val="000000"/>
                </a:solidFill>
                <a:latin typeface="+mn-lt"/>
              </a:rPr>
              <a:t>The </a:t>
            </a:r>
            <a:r>
              <a:rPr lang="en-US" sz="2000" dirty="0" smtClean="0">
                <a:solidFill>
                  <a:srgbClr val="000000"/>
                </a:solidFill>
                <a:latin typeface="+mn-lt"/>
              </a:rPr>
              <a:t>Very Large Array </a:t>
            </a:r>
            <a:r>
              <a:rPr lang="en-US" sz="2000" b="0" dirty="0" smtClean="0">
                <a:solidFill>
                  <a:srgbClr val="000000"/>
                </a:solidFill>
                <a:latin typeface="+mn-lt"/>
              </a:rPr>
              <a:t>(VLA) consists of 27 parabolic dishes, each 25 </a:t>
            </a:r>
            <a:r>
              <a:rPr lang="en-US" sz="2000" b="0" dirty="0" err="1" smtClean="0">
                <a:solidFill>
                  <a:srgbClr val="000000"/>
                </a:solidFill>
                <a:latin typeface="+mn-lt"/>
              </a:rPr>
              <a:t>m</a:t>
            </a:r>
            <a:r>
              <a:rPr lang="en-US" sz="2000" b="0" dirty="0" smtClean="0">
                <a:solidFill>
                  <a:srgbClr val="000000"/>
                </a:solidFill>
                <a:latin typeface="+mn-lt"/>
              </a:rPr>
              <a:t> in diameter. By pointing all 27 telescopes at the same object and combining the 27 radio signals, the VLA can produce radio views of the sky with an angular resolution as small as 0.05 </a:t>
            </a:r>
            <a:r>
              <a:rPr lang="en-US" sz="2000" b="0" dirty="0" err="1" smtClean="0">
                <a:solidFill>
                  <a:srgbClr val="000000"/>
                </a:solidFill>
                <a:latin typeface="+mn-lt"/>
              </a:rPr>
              <a:t>arcsec</a:t>
            </a:r>
            <a:r>
              <a:rPr lang="en-US" sz="2000" b="0" dirty="0" smtClean="0">
                <a:solidFill>
                  <a:srgbClr val="000000"/>
                </a:solidFill>
                <a:latin typeface="+mn-lt"/>
              </a:rPr>
              <a:t>.</a:t>
            </a:r>
            <a:endParaRPr lang="en-US" sz="2000" b="0" dirty="0">
              <a:solidFill>
                <a:srgbClr val="000000"/>
              </a:solidFill>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GB"/>
              <a:t>© 2014 Pearson Education, Inc.</a:t>
            </a:r>
          </a:p>
        </p:txBody>
      </p:sp>
      <p:pic>
        <p:nvPicPr>
          <p:cNvPr id="117775" name="Picture 15" descr="06_25_Figure"/>
          <p:cNvPicPr>
            <a:picLocks noChangeAspect="1" noChangeArrowheads="1"/>
          </p:cNvPicPr>
          <p:nvPr/>
        </p:nvPicPr>
        <p:blipFill>
          <a:blip r:embed="rId3"/>
          <a:srcRect/>
          <a:stretch>
            <a:fillRect/>
          </a:stretch>
        </p:blipFill>
        <p:spPr bwMode="auto">
          <a:xfrm>
            <a:off x="388938" y="1219200"/>
            <a:ext cx="4132262" cy="3113088"/>
          </a:xfrm>
          <a:prstGeom prst="rect">
            <a:avLst/>
          </a:prstGeom>
          <a:noFill/>
        </p:spPr>
      </p:pic>
      <p:pic>
        <p:nvPicPr>
          <p:cNvPr id="117776" name="Picture 16" descr="06_26_Figure"/>
          <p:cNvPicPr>
            <a:picLocks noChangeAspect="1" noChangeArrowheads="1"/>
          </p:cNvPicPr>
          <p:nvPr/>
        </p:nvPicPr>
        <p:blipFill>
          <a:blip r:embed="rId4"/>
          <a:srcRect/>
          <a:stretch>
            <a:fillRect/>
          </a:stretch>
        </p:blipFill>
        <p:spPr bwMode="auto">
          <a:xfrm>
            <a:off x="4673600" y="1219200"/>
            <a:ext cx="4132263" cy="3117850"/>
          </a:xfrm>
          <a:prstGeom prst="rect">
            <a:avLst/>
          </a:prstGeom>
          <a:noFill/>
        </p:spPr>
      </p:pic>
      <p:sp>
        <p:nvSpPr>
          <p:cNvPr id="117765" name="Text Box 7"/>
          <p:cNvSpPr txBox="1">
            <a:spLocks noChangeArrowheads="1"/>
          </p:cNvSpPr>
          <p:nvPr/>
        </p:nvSpPr>
        <p:spPr bwMode="auto">
          <a:xfrm>
            <a:off x="1676400" y="4419600"/>
            <a:ext cx="1098550" cy="457200"/>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SOFIA</a:t>
            </a:r>
          </a:p>
        </p:txBody>
      </p:sp>
      <p:sp>
        <p:nvSpPr>
          <p:cNvPr id="117766" name="Text Box 8"/>
          <p:cNvSpPr txBox="1">
            <a:spLocks noChangeArrowheads="1"/>
          </p:cNvSpPr>
          <p:nvPr/>
        </p:nvSpPr>
        <p:spPr bwMode="auto">
          <a:xfrm>
            <a:off x="5943600" y="4419600"/>
            <a:ext cx="1133475" cy="457200"/>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Spitzer</a:t>
            </a:r>
          </a:p>
        </p:txBody>
      </p:sp>
      <p:sp>
        <p:nvSpPr>
          <p:cNvPr id="117773" name="Rectangle 13"/>
          <p:cNvSpPr>
            <a:spLocks noGrp="1" noChangeArrowheads="1"/>
          </p:cNvSpPr>
          <p:nvPr>
            <p:ph type="title"/>
          </p:nvPr>
        </p:nvSpPr>
        <p:spPr/>
        <p:txBody>
          <a:bodyPr/>
          <a:lstStyle/>
          <a:p>
            <a:r>
              <a:rPr lang="en-US"/>
              <a:t>Infrared and Ultraviolet Telescopes</a:t>
            </a:r>
          </a:p>
        </p:txBody>
      </p:sp>
      <p:sp>
        <p:nvSpPr>
          <p:cNvPr id="117774" name="Rectangle 14"/>
          <p:cNvSpPr>
            <a:spLocks noGrp="1" noChangeArrowheads="1"/>
          </p:cNvSpPr>
          <p:nvPr>
            <p:ph type="body" idx="1"/>
          </p:nvPr>
        </p:nvSpPr>
        <p:spPr>
          <a:xfrm>
            <a:off x="365125" y="5103813"/>
            <a:ext cx="8229600" cy="1360487"/>
          </a:xfrm>
        </p:spPr>
        <p:txBody>
          <a:bodyPr/>
          <a:lstStyle/>
          <a:p>
            <a:pPr>
              <a:lnSpc>
                <a:spcPct val="90000"/>
              </a:lnSpc>
            </a:pPr>
            <a:r>
              <a:rPr lang="en-US"/>
              <a:t>Infrared and ultraviolet light telescopes operate like visible-light telescopes but need to be above atmosphere to see all wavelengths.</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 2014 Pearson Education, Inc.</a:t>
            </a:r>
          </a:p>
        </p:txBody>
      </p:sp>
      <p:pic>
        <p:nvPicPr>
          <p:cNvPr id="119822" name="Picture 14" descr="06_27_FigureA"/>
          <p:cNvPicPr>
            <a:picLocks noChangeAspect="1" noChangeArrowheads="1"/>
          </p:cNvPicPr>
          <p:nvPr/>
        </p:nvPicPr>
        <p:blipFill>
          <a:blip r:embed="rId3"/>
          <a:srcRect b="11943"/>
          <a:stretch>
            <a:fillRect/>
          </a:stretch>
        </p:blipFill>
        <p:spPr bwMode="auto">
          <a:xfrm>
            <a:off x="368300" y="1066800"/>
            <a:ext cx="5548313" cy="4383088"/>
          </a:xfrm>
          <a:prstGeom prst="rect">
            <a:avLst/>
          </a:prstGeom>
          <a:noFill/>
        </p:spPr>
      </p:pic>
      <p:sp>
        <p:nvSpPr>
          <p:cNvPr id="119811" name="Text Box 6"/>
          <p:cNvSpPr txBox="1">
            <a:spLocks noChangeArrowheads="1"/>
          </p:cNvSpPr>
          <p:nvPr/>
        </p:nvSpPr>
        <p:spPr bwMode="auto">
          <a:xfrm>
            <a:off x="923925" y="5549900"/>
            <a:ext cx="44735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Arial" pitchFamily="-101" charset="0"/>
              </a:rPr>
              <a:t>Chandra X-Ray Observatory</a:t>
            </a:r>
          </a:p>
        </p:txBody>
      </p:sp>
      <p:sp>
        <p:nvSpPr>
          <p:cNvPr id="119820" name="Rectangle 12"/>
          <p:cNvSpPr>
            <a:spLocks noGrp="1" noChangeArrowheads="1"/>
          </p:cNvSpPr>
          <p:nvPr>
            <p:ph type="title"/>
          </p:nvPr>
        </p:nvSpPr>
        <p:spPr/>
        <p:txBody>
          <a:bodyPr/>
          <a:lstStyle/>
          <a:p>
            <a:r>
              <a:rPr lang="en-US"/>
              <a:t>X-Ray Telescopes</a:t>
            </a:r>
          </a:p>
        </p:txBody>
      </p:sp>
      <p:sp>
        <p:nvSpPr>
          <p:cNvPr id="119821" name="Rectangle 13"/>
          <p:cNvSpPr>
            <a:spLocks noGrp="1" noChangeArrowheads="1"/>
          </p:cNvSpPr>
          <p:nvPr>
            <p:ph type="body" idx="1"/>
          </p:nvPr>
        </p:nvSpPr>
        <p:spPr>
          <a:xfrm>
            <a:off x="6067425" y="1141413"/>
            <a:ext cx="2730500" cy="5106987"/>
          </a:xfrm>
        </p:spPr>
        <p:txBody>
          <a:bodyPr/>
          <a:lstStyle/>
          <a:p>
            <a:r>
              <a:rPr lang="en-US"/>
              <a:t>X-ray telescopes also need to be above the atmosphere.</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121872" name="Picture 16" descr="06_27_FigureB_Anno"/>
          <p:cNvPicPr>
            <a:picLocks noChangeAspect="1" noChangeArrowheads="1"/>
          </p:cNvPicPr>
          <p:nvPr/>
        </p:nvPicPr>
        <p:blipFill>
          <a:blip r:embed="rId3"/>
          <a:srcRect b="24973"/>
          <a:stretch>
            <a:fillRect/>
          </a:stretch>
        </p:blipFill>
        <p:spPr bwMode="auto">
          <a:xfrm>
            <a:off x="914400" y="635000"/>
            <a:ext cx="7242175" cy="4333875"/>
          </a:xfrm>
          <a:prstGeom prst="rect">
            <a:avLst/>
          </a:prstGeom>
          <a:noFill/>
        </p:spPr>
      </p:pic>
      <p:sp>
        <p:nvSpPr>
          <p:cNvPr id="121869" name="Rectangle 13"/>
          <p:cNvSpPr>
            <a:spLocks noGrp="1" noChangeArrowheads="1"/>
          </p:cNvSpPr>
          <p:nvPr>
            <p:ph type="title"/>
          </p:nvPr>
        </p:nvSpPr>
        <p:spPr/>
        <p:txBody>
          <a:bodyPr/>
          <a:lstStyle/>
          <a:p>
            <a:r>
              <a:rPr lang="en-US"/>
              <a:t>X-Ray Telescopes</a:t>
            </a:r>
          </a:p>
        </p:txBody>
      </p:sp>
      <p:sp>
        <p:nvSpPr>
          <p:cNvPr id="121870" name="Rectangle 14"/>
          <p:cNvSpPr>
            <a:spLocks noGrp="1" noChangeArrowheads="1"/>
          </p:cNvSpPr>
          <p:nvPr>
            <p:ph type="body" idx="1"/>
          </p:nvPr>
        </p:nvSpPr>
        <p:spPr>
          <a:xfrm>
            <a:off x="365125" y="5129213"/>
            <a:ext cx="8229600" cy="1398587"/>
          </a:xfrm>
        </p:spPr>
        <p:txBody>
          <a:bodyPr/>
          <a:lstStyle/>
          <a:p>
            <a:pPr>
              <a:lnSpc>
                <a:spcPct val="90000"/>
              </a:lnSpc>
            </a:pPr>
            <a:r>
              <a:rPr lang="en-US"/>
              <a:t>Focusing of X-rays requires special mirrors.</a:t>
            </a:r>
          </a:p>
          <a:p>
            <a:pPr>
              <a:lnSpc>
                <a:spcPct val="90000"/>
              </a:lnSpc>
            </a:pPr>
            <a:r>
              <a:rPr lang="en-US"/>
              <a:t>Mirrors are arranged to focus X-ray photons through grazing bounces off the surface.</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 2014 Pearson Education, Inc.</a:t>
            </a:r>
          </a:p>
        </p:txBody>
      </p:sp>
      <p:pic>
        <p:nvPicPr>
          <p:cNvPr id="123914" name="Picture 10" descr="06_28_Figure"/>
          <p:cNvPicPr>
            <a:picLocks noChangeAspect="1" noChangeArrowheads="1"/>
          </p:cNvPicPr>
          <p:nvPr/>
        </p:nvPicPr>
        <p:blipFill>
          <a:blip r:embed="rId3"/>
          <a:srcRect/>
          <a:stretch>
            <a:fillRect/>
          </a:stretch>
        </p:blipFill>
        <p:spPr bwMode="auto">
          <a:xfrm>
            <a:off x="206375" y="1955800"/>
            <a:ext cx="5584825" cy="3175000"/>
          </a:xfrm>
          <a:prstGeom prst="rect">
            <a:avLst/>
          </a:prstGeom>
          <a:noFill/>
        </p:spPr>
      </p:pic>
      <p:sp>
        <p:nvSpPr>
          <p:cNvPr id="123907" name="Text Box 6"/>
          <p:cNvSpPr txBox="1">
            <a:spLocks noChangeArrowheads="1"/>
          </p:cNvSpPr>
          <p:nvPr/>
        </p:nvSpPr>
        <p:spPr bwMode="auto">
          <a:xfrm>
            <a:off x="365125" y="5299075"/>
            <a:ext cx="4519613" cy="457200"/>
          </a:xfrm>
          <a:prstGeom prst="rect">
            <a:avLst/>
          </a:prstGeom>
          <a:noFill/>
          <a:ln w="9525">
            <a:noFill/>
            <a:miter lim="800000"/>
            <a:headEnd/>
            <a:tailEnd/>
          </a:ln>
        </p:spPr>
        <p:txBody>
          <a:bodyPr wrap="none">
            <a:prstTxWarp prst="textNoShape">
              <a:avLst/>
            </a:prstTxWarp>
            <a:spAutoFit/>
          </a:bodyPr>
          <a:lstStyle/>
          <a:p>
            <a:r>
              <a:rPr lang="en-US">
                <a:latin typeface="Arial" pitchFamily="-101" charset="0"/>
              </a:rPr>
              <a:t>Fermi Gamma-Ray Observatory</a:t>
            </a:r>
          </a:p>
        </p:txBody>
      </p:sp>
      <p:sp>
        <p:nvSpPr>
          <p:cNvPr id="123912" name="Rectangle 8"/>
          <p:cNvSpPr>
            <a:spLocks noGrp="1" noChangeArrowheads="1"/>
          </p:cNvSpPr>
          <p:nvPr>
            <p:ph type="title"/>
          </p:nvPr>
        </p:nvSpPr>
        <p:spPr/>
        <p:txBody>
          <a:bodyPr/>
          <a:lstStyle/>
          <a:p>
            <a:r>
              <a:rPr lang="en-US"/>
              <a:t>Gamma-Ray Telescopes</a:t>
            </a:r>
          </a:p>
        </p:txBody>
      </p:sp>
      <p:sp>
        <p:nvSpPr>
          <p:cNvPr id="123913" name="Rectangle 9"/>
          <p:cNvSpPr>
            <a:spLocks noGrp="1" noChangeArrowheads="1"/>
          </p:cNvSpPr>
          <p:nvPr>
            <p:ph type="body" idx="1"/>
          </p:nvPr>
        </p:nvSpPr>
        <p:spPr>
          <a:xfrm>
            <a:off x="5940425" y="1141413"/>
            <a:ext cx="3035300" cy="5106987"/>
          </a:xfrm>
        </p:spPr>
        <p:txBody>
          <a:bodyPr/>
          <a:lstStyle/>
          <a:p>
            <a:r>
              <a:rPr lang="en-US"/>
              <a:t>Gamma-ray telescopes also need to be in space.</a:t>
            </a:r>
          </a:p>
          <a:p>
            <a:endParaRPr lang="en-US"/>
          </a:p>
          <a:p>
            <a:r>
              <a:rPr lang="en-US"/>
              <a:t>Focusing gamma rays is extremely difficult.</a:t>
            </a:r>
          </a:p>
        </p:txBody>
      </p:sp>
    </p:spTree>
  </p:cSld>
  <p:clrMapOvr>
    <a:masterClrMapping/>
  </p:clrMapOvr>
  <p:transition xmlns:p14="http://schemas.microsoft.com/office/powerpoint/2010/main">
    <p:sndAc>
      <p:endSnd/>
    </p:sndAc>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sp>
        <p:nvSpPr>
          <p:cNvPr id="35851" name="Rectangle 11"/>
          <p:cNvSpPr>
            <a:spLocks noGrp="1" noChangeArrowheads="1"/>
          </p:cNvSpPr>
          <p:nvPr>
            <p:ph type="title"/>
          </p:nvPr>
        </p:nvSpPr>
        <p:spPr/>
        <p:txBody>
          <a:bodyPr/>
          <a:lstStyle/>
          <a:p>
            <a:r>
              <a:rPr lang="en-US"/>
              <a:t>Example: Refraction at Sunset</a:t>
            </a:r>
          </a:p>
        </p:txBody>
      </p:sp>
      <p:sp>
        <p:nvSpPr>
          <p:cNvPr id="35852" name="Rectangle 12"/>
          <p:cNvSpPr>
            <a:spLocks noGrp="1" noChangeArrowheads="1"/>
          </p:cNvSpPr>
          <p:nvPr>
            <p:ph type="body" idx="1"/>
          </p:nvPr>
        </p:nvSpPr>
        <p:spPr>
          <a:xfrm>
            <a:off x="365125" y="5486400"/>
            <a:ext cx="8229600" cy="952500"/>
          </a:xfrm>
        </p:spPr>
        <p:txBody>
          <a:bodyPr/>
          <a:lstStyle/>
          <a:p>
            <a:pPr>
              <a:lnSpc>
                <a:spcPct val="90000"/>
              </a:lnSpc>
            </a:pPr>
            <a:r>
              <a:rPr lang="en-US"/>
              <a:t>Sun appears distorted at sunset because of how light bends in Earth</a:t>
            </a:r>
            <a:r>
              <a:rPr lang="en-US" altLang="ja-JP"/>
              <a:t>'s atmosphere.</a:t>
            </a:r>
          </a:p>
          <a:p>
            <a:pPr>
              <a:lnSpc>
                <a:spcPct val="90000"/>
              </a:lnSpc>
            </a:pPr>
            <a:endParaRPr lang="en-US"/>
          </a:p>
        </p:txBody>
      </p:sp>
      <p:pic>
        <p:nvPicPr>
          <p:cNvPr id="35853" name="Picture 13" descr="06_03_Figure"/>
          <p:cNvPicPr>
            <a:picLocks noChangeAspect="1" noChangeArrowheads="1"/>
          </p:cNvPicPr>
          <p:nvPr/>
        </p:nvPicPr>
        <p:blipFill>
          <a:blip r:embed="rId3"/>
          <a:srcRect/>
          <a:stretch>
            <a:fillRect/>
          </a:stretch>
        </p:blipFill>
        <p:spPr bwMode="auto">
          <a:xfrm>
            <a:off x="1166813" y="579438"/>
            <a:ext cx="6453187" cy="48307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2014 Pearson Education, Inc.</a:t>
            </a:r>
          </a:p>
        </p:txBody>
      </p:sp>
      <p:sp>
        <p:nvSpPr>
          <p:cNvPr id="134153" name="Rectangle 9"/>
          <p:cNvSpPr>
            <a:spLocks noGrp="1" noChangeArrowheads="1"/>
          </p:cNvSpPr>
          <p:nvPr>
            <p:ph type="title"/>
          </p:nvPr>
        </p:nvSpPr>
        <p:spPr/>
        <p:txBody>
          <a:bodyPr/>
          <a:lstStyle/>
          <a:p>
            <a:r>
              <a:rPr lang="en-US"/>
              <a:t>What have learned?</a:t>
            </a:r>
          </a:p>
        </p:txBody>
      </p:sp>
      <p:sp>
        <p:nvSpPr>
          <p:cNvPr id="134154" name="Rectangle 10"/>
          <p:cNvSpPr>
            <a:spLocks noGrp="1" noChangeArrowheads="1"/>
          </p:cNvSpPr>
          <p:nvPr>
            <p:ph type="body" idx="1"/>
          </p:nvPr>
        </p:nvSpPr>
        <p:spPr/>
        <p:txBody>
          <a:bodyPr/>
          <a:lstStyle/>
          <a:p>
            <a:r>
              <a:rPr lang="en-US" b="1"/>
              <a:t>How can we observe invisible light?</a:t>
            </a:r>
            <a:endParaRPr lang="en-US"/>
          </a:p>
          <a:p>
            <a:pPr lvl="1"/>
            <a:r>
              <a:rPr lang="en-US"/>
              <a:t>Telescopes for invisible light are usually modified versions of reflecting telescopes. </a:t>
            </a:r>
          </a:p>
          <a:p>
            <a:pPr lvl="1"/>
            <a:r>
              <a:rPr lang="en-US"/>
              <a:t>Many of the telescopes used for observing invisible light are in space.</a:t>
            </a:r>
          </a:p>
          <a:p>
            <a:r>
              <a:rPr lang="en-US" b="1"/>
              <a:t>How can multiple telescopes work together?</a:t>
            </a:r>
          </a:p>
          <a:p>
            <a:pPr lvl="1"/>
            <a:r>
              <a:rPr lang="en-US"/>
              <a:t>Linking multiple telescopes using interferometry enables them to produce the angular resolution of a much larger telescope.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37899" name="Picture 11" descr="06_04_Figure"/>
          <p:cNvPicPr>
            <a:picLocks noChangeAspect="1" noChangeArrowheads="1"/>
          </p:cNvPicPr>
          <p:nvPr/>
        </p:nvPicPr>
        <p:blipFill>
          <a:blip r:embed="rId3"/>
          <a:srcRect b="3406"/>
          <a:stretch>
            <a:fillRect/>
          </a:stretch>
        </p:blipFill>
        <p:spPr bwMode="auto">
          <a:xfrm>
            <a:off x="715963" y="633413"/>
            <a:ext cx="7742237" cy="4903787"/>
          </a:xfrm>
          <a:prstGeom prst="rect">
            <a:avLst/>
          </a:prstGeom>
          <a:noFill/>
        </p:spPr>
      </p:pic>
      <p:sp>
        <p:nvSpPr>
          <p:cNvPr id="37897" name="Rectangle 9"/>
          <p:cNvSpPr>
            <a:spLocks noGrp="1" noChangeArrowheads="1"/>
          </p:cNvSpPr>
          <p:nvPr>
            <p:ph type="title"/>
          </p:nvPr>
        </p:nvSpPr>
        <p:spPr/>
        <p:txBody>
          <a:bodyPr/>
          <a:lstStyle/>
          <a:p>
            <a:r>
              <a:rPr lang="en-US"/>
              <a:t>Focusing Light</a:t>
            </a:r>
          </a:p>
        </p:txBody>
      </p:sp>
      <p:sp>
        <p:nvSpPr>
          <p:cNvPr id="37898" name="Rectangle 10"/>
          <p:cNvSpPr>
            <a:spLocks noGrp="1" noChangeArrowheads="1"/>
          </p:cNvSpPr>
          <p:nvPr>
            <p:ph type="body" idx="1"/>
          </p:nvPr>
        </p:nvSpPr>
        <p:spPr>
          <a:xfrm>
            <a:off x="381000" y="5638800"/>
            <a:ext cx="8229600" cy="889000"/>
          </a:xfrm>
        </p:spPr>
        <p:txBody>
          <a:bodyPr/>
          <a:lstStyle/>
          <a:p>
            <a:pPr>
              <a:lnSpc>
                <a:spcPct val="90000"/>
              </a:lnSpc>
            </a:pPr>
            <a:r>
              <a:rPr lang="en-US"/>
              <a:t>Refraction can cause parallel light rays to converge to a focus.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GB"/>
              <a:t>© 2014 Pearson Education, Inc.</a:t>
            </a:r>
          </a:p>
        </p:txBody>
      </p:sp>
      <p:pic>
        <p:nvPicPr>
          <p:cNvPr id="39949" name="Picture 13" descr="06_05_Figure"/>
          <p:cNvPicPr>
            <a:picLocks noChangeAspect="1" noChangeArrowheads="1"/>
          </p:cNvPicPr>
          <p:nvPr/>
        </p:nvPicPr>
        <p:blipFill>
          <a:blip r:embed="rId3"/>
          <a:srcRect b="3391"/>
          <a:stretch>
            <a:fillRect/>
          </a:stretch>
        </p:blipFill>
        <p:spPr bwMode="auto">
          <a:xfrm>
            <a:off x="1447800" y="542925"/>
            <a:ext cx="6453188" cy="4105275"/>
          </a:xfrm>
          <a:prstGeom prst="rect">
            <a:avLst/>
          </a:prstGeom>
          <a:noFill/>
        </p:spPr>
      </p:pic>
      <p:sp>
        <p:nvSpPr>
          <p:cNvPr id="39947" name="Rectangle 11"/>
          <p:cNvSpPr>
            <a:spLocks noGrp="1" noChangeArrowheads="1"/>
          </p:cNvSpPr>
          <p:nvPr>
            <p:ph type="title"/>
          </p:nvPr>
        </p:nvSpPr>
        <p:spPr/>
        <p:txBody>
          <a:bodyPr/>
          <a:lstStyle/>
          <a:p>
            <a:r>
              <a:rPr lang="en-US"/>
              <a:t>Image Formation</a:t>
            </a:r>
          </a:p>
        </p:txBody>
      </p:sp>
      <p:sp>
        <p:nvSpPr>
          <p:cNvPr id="39948" name="Rectangle 12"/>
          <p:cNvSpPr>
            <a:spLocks noGrp="1" noChangeArrowheads="1"/>
          </p:cNvSpPr>
          <p:nvPr>
            <p:ph type="body" idx="1"/>
          </p:nvPr>
        </p:nvSpPr>
        <p:spPr>
          <a:xfrm>
            <a:off x="365125" y="4813300"/>
            <a:ext cx="8229600" cy="1663700"/>
          </a:xfrm>
        </p:spPr>
        <p:txBody>
          <a:bodyPr/>
          <a:lstStyle/>
          <a:p>
            <a:pPr>
              <a:lnSpc>
                <a:spcPct val="90000"/>
              </a:lnSpc>
            </a:pPr>
            <a:r>
              <a:rPr lang="en-US"/>
              <a:t>The focal plane is where light from different directions comes into focus.</a:t>
            </a:r>
          </a:p>
          <a:p>
            <a:pPr>
              <a:lnSpc>
                <a:spcPct val="90000"/>
              </a:lnSpc>
            </a:pPr>
            <a:r>
              <a:rPr lang="en-US"/>
              <a:t>The image behind a single (convex) lens is actually upside-down!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GB"/>
              <a:t>© 2014 Pearson Education, Inc.</a:t>
            </a:r>
          </a:p>
        </p:txBody>
      </p:sp>
      <p:pic>
        <p:nvPicPr>
          <p:cNvPr id="42001" name="Picture 17" descr="06_06_Figure"/>
          <p:cNvPicPr>
            <a:picLocks noChangeAspect="1" noChangeArrowheads="1"/>
          </p:cNvPicPr>
          <p:nvPr/>
        </p:nvPicPr>
        <p:blipFill>
          <a:blip r:embed="rId3"/>
          <a:srcRect b="3894"/>
          <a:stretch>
            <a:fillRect/>
          </a:stretch>
        </p:blipFill>
        <p:spPr bwMode="auto">
          <a:xfrm>
            <a:off x="549275" y="1371600"/>
            <a:ext cx="5584825" cy="3076575"/>
          </a:xfrm>
          <a:prstGeom prst="rect">
            <a:avLst/>
          </a:prstGeom>
          <a:noFill/>
        </p:spPr>
      </p:pic>
      <p:sp>
        <p:nvSpPr>
          <p:cNvPr id="41988" name="Rectangle 1030"/>
          <p:cNvSpPr>
            <a:spLocks noChangeArrowheads="1"/>
          </p:cNvSpPr>
          <p:nvPr/>
        </p:nvSpPr>
        <p:spPr bwMode="auto">
          <a:xfrm>
            <a:off x="6096000" y="1600200"/>
            <a:ext cx="2997200" cy="2717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sz="2800">
                <a:latin typeface="Arial" pitchFamily="-101" charset="0"/>
              </a:rPr>
              <a:t>	Digital cameras detect light with charge-coupled devices (CCDs).</a:t>
            </a:r>
          </a:p>
        </p:txBody>
      </p:sp>
      <p:sp>
        <p:nvSpPr>
          <p:cNvPr id="41989" name="Line 1031"/>
          <p:cNvSpPr>
            <a:spLocks noChangeShapeType="1"/>
          </p:cNvSpPr>
          <p:nvPr/>
        </p:nvSpPr>
        <p:spPr bwMode="auto">
          <a:xfrm flipV="1">
            <a:off x="5926138" y="2590800"/>
            <a:ext cx="550862" cy="9429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9" name="Rectangle 15"/>
          <p:cNvSpPr>
            <a:spLocks noGrp="1" noChangeArrowheads="1"/>
          </p:cNvSpPr>
          <p:nvPr>
            <p:ph type="title"/>
          </p:nvPr>
        </p:nvSpPr>
        <p:spPr/>
        <p:txBody>
          <a:bodyPr/>
          <a:lstStyle/>
          <a:p>
            <a:r>
              <a:rPr lang="en-US"/>
              <a:t>Recording Images</a:t>
            </a:r>
          </a:p>
        </p:txBody>
      </p:sp>
      <p:sp>
        <p:nvSpPr>
          <p:cNvPr id="42000" name="Rectangle 16"/>
          <p:cNvSpPr>
            <a:spLocks noGrp="1" noChangeArrowheads="1"/>
          </p:cNvSpPr>
          <p:nvPr>
            <p:ph type="body" idx="1"/>
          </p:nvPr>
        </p:nvSpPr>
        <p:spPr>
          <a:xfrm>
            <a:off x="365125" y="4876800"/>
            <a:ext cx="8229600" cy="1371600"/>
          </a:xfrm>
        </p:spPr>
        <p:txBody>
          <a:bodyPr/>
          <a:lstStyle/>
          <a:p>
            <a:pPr>
              <a:lnSpc>
                <a:spcPct val="90000"/>
              </a:lnSpc>
            </a:pPr>
            <a:r>
              <a:rPr lang="en-US"/>
              <a:t>A camera focuses light like an eye and captures the image with a detector.</a:t>
            </a:r>
          </a:p>
          <a:p>
            <a:pPr>
              <a:lnSpc>
                <a:spcPct val="90000"/>
              </a:lnSpc>
            </a:pPr>
            <a:r>
              <a:rPr lang="en-US"/>
              <a:t>The CCD detectors in digital cameras are similar to those used in modern telescopes.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XX_LectureOutline">
  <a:themeElements>
    <a:clrScheme name="XX_Lecture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XX_LectureOutline">
      <a:majorFont>
        <a:latin typeface="Arial"/>
        <a:ea typeface="Arial"/>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XX_Lecture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XX_LectureOut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XX_LectureOut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XX_LectureOut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XX_LectureOut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XX_LectureOut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XX_LectureOut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XX_LectureOut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XX_LectureOut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XX_LectureOut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XX_LectureOut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XX_LectureOut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HD:Users:premedia:Desktop:2222:XX_LectureOutline.pot</Template>
  <TotalTime>6550</TotalTime>
  <Words>2930</Words>
  <Application>Microsoft Macintosh PowerPoint</Application>
  <PresentationFormat>On-screen Show (4:3)</PresentationFormat>
  <Paragraphs>357</Paragraphs>
  <Slides>60</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XX_LectureOutline</vt:lpstr>
      <vt:lpstr>Equation</vt:lpstr>
      <vt:lpstr>Telescopes Portals of Discovery</vt:lpstr>
      <vt:lpstr>Telescopes Portals of Discovery</vt:lpstr>
      <vt:lpstr>6.1 Eyes and Cameras: Everyday Light Sensors</vt:lpstr>
      <vt:lpstr>The Eye</vt:lpstr>
      <vt:lpstr>Refraction</vt:lpstr>
      <vt:lpstr>Example: Refraction at Sunset</vt:lpstr>
      <vt:lpstr>Focusing Light</vt:lpstr>
      <vt:lpstr>Image Formation</vt:lpstr>
      <vt:lpstr>Recording Images</vt:lpstr>
      <vt:lpstr>Refraction</vt:lpstr>
      <vt:lpstr>What have we learned?</vt:lpstr>
      <vt:lpstr>6.2 Telescopes: Giant Eyes</vt:lpstr>
      <vt:lpstr>What are the two most important properties of a telescope?</vt:lpstr>
      <vt:lpstr>Light-Collecting Area</vt:lpstr>
      <vt:lpstr>Angular Resolution</vt:lpstr>
      <vt:lpstr>Angular Resolution</vt:lpstr>
      <vt:lpstr>Diffraction</vt:lpstr>
      <vt:lpstr>Diffraction</vt:lpstr>
      <vt:lpstr>Angular Resolution</vt:lpstr>
      <vt:lpstr>Seeing Disk</vt:lpstr>
      <vt:lpstr>Correcting for Turbulence: Adaptive Optics</vt:lpstr>
      <vt:lpstr>What are the two basic designs of telescopes?</vt:lpstr>
      <vt:lpstr>Refracting Telescope</vt:lpstr>
      <vt:lpstr>Refracting Telescope</vt:lpstr>
      <vt:lpstr>Refracting Telescope</vt:lpstr>
      <vt:lpstr>Refracting Telescope</vt:lpstr>
      <vt:lpstr>Chromatic Aberration of Refractors</vt:lpstr>
      <vt:lpstr>Reflecting Telescope</vt:lpstr>
      <vt:lpstr>Reflecting Telescope</vt:lpstr>
      <vt:lpstr>Designs for Reflecting Telescopes</vt:lpstr>
      <vt:lpstr>Mirrors in Reflecting Telescopes</vt:lpstr>
      <vt:lpstr>Spherical Aberration of Reflectors</vt:lpstr>
      <vt:lpstr>What do astronomers do with telescopes?</vt:lpstr>
      <vt:lpstr>Imaging</vt:lpstr>
      <vt:lpstr>Imaging instruments used in astronomy</vt:lpstr>
      <vt:lpstr>Imaging</vt:lpstr>
      <vt:lpstr>Spectroscopy</vt:lpstr>
      <vt:lpstr>Spectroscopy</vt:lpstr>
      <vt:lpstr>Time Monitoring</vt:lpstr>
      <vt:lpstr>What have we learned?</vt:lpstr>
      <vt:lpstr>What have we learned?</vt:lpstr>
      <vt:lpstr>6.3 Telescopes and the Atmosphere</vt:lpstr>
      <vt:lpstr>How does Earth's atmosphere affect ground-based observations?</vt:lpstr>
      <vt:lpstr>Light Pollution</vt:lpstr>
      <vt:lpstr>Twinkling and Turbulence</vt:lpstr>
      <vt:lpstr>Adaptive Optics</vt:lpstr>
      <vt:lpstr>Calm, High, Dark, Dry</vt:lpstr>
      <vt:lpstr>Why do we put telescopes into space?</vt:lpstr>
      <vt:lpstr>Transmission in Atmosphere</vt:lpstr>
      <vt:lpstr>Transmission in Atmosphere</vt:lpstr>
      <vt:lpstr>What have learned?</vt:lpstr>
      <vt:lpstr>6.4 Telescopes and Technology</vt:lpstr>
      <vt:lpstr>Radio Astronomy</vt:lpstr>
      <vt:lpstr>Radio Telescopes</vt:lpstr>
      <vt:lpstr>Radio Telescopes: Dealing with Diffraction</vt:lpstr>
      <vt:lpstr>Infrared and Ultraviolet Telescopes</vt:lpstr>
      <vt:lpstr>X-Ray Telescopes</vt:lpstr>
      <vt:lpstr>X-Ray Telescopes</vt:lpstr>
      <vt:lpstr>Gamma-Ray Telescopes</vt:lpstr>
      <vt:lpstr>What have learned?</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The Cosmic Messenger</dc:title>
  <dc:creator>Megan Donahue</dc:creator>
  <cp:lastModifiedBy>George Chartas</cp:lastModifiedBy>
  <cp:revision>278</cp:revision>
  <dcterms:created xsi:type="dcterms:W3CDTF">2015-01-26T13:08:00Z</dcterms:created>
  <dcterms:modified xsi:type="dcterms:W3CDTF">2016-09-01T22:06:28Z</dcterms:modified>
</cp:coreProperties>
</file>